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3" r:id="rId5"/>
    <p:sldId id="307" r:id="rId6"/>
    <p:sldId id="259" r:id="rId7"/>
    <p:sldId id="260" r:id="rId8"/>
    <p:sldId id="261" r:id="rId9"/>
    <p:sldId id="262" r:id="rId10"/>
    <p:sldId id="267" r:id="rId11"/>
    <p:sldId id="264" r:id="rId12"/>
    <p:sldId id="268" r:id="rId13"/>
    <p:sldId id="269" r:id="rId14"/>
    <p:sldId id="266" r:id="rId15"/>
    <p:sldId id="273" r:id="rId16"/>
    <p:sldId id="280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71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8" r:id="rId36"/>
    <p:sldId id="296" r:id="rId37"/>
    <p:sldId id="300" r:id="rId38"/>
    <p:sldId id="294" r:id="rId39"/>
    <p:sldId id="303" r:id="rId40"/>
    <p:sldId id="304" r:id="rId41"/>
    <p:sldId id="305" r:id="rId42"/>
    <p:sldId id="306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175E4-1C46-4B26-B75B-4FF4219E47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EA712C-AA1F-422C-B108-6592E4EEBD69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pt-BR" sz="2300" cap="none" dirty="0">
              <a:latin typeface="Amasis MT Pro Light" panose="02040304050005020304" pitchFamily="18" charset="0"/>
            </a:rPr>
            <a:t>O efeito doppler é o fenômeno que explica o fato da sirene de uma ambulância ou do apito de um trem soarem mais agudos quando estão se aproximando de um observador e mais graves quando estão se afastando do observador (NUSSENZVEIG, 2018, P. 147). </a:t>
          </a:r>
          <a:endParaRPr lang="en-US" sz="2300" cap="none" dirty="0">
            <a:latin typeface="Amasis MT Pro Light" panose="02040304050005020304" pitchFamily="18" charset="0"/>
          </a:endParaRPr>
        </a:p>
      </dgm:t>
    </dgm:pt>
    <dgm:pt modelId="{08609449-7318-4FF9-9BAC-26E6DB7BE2FA}" type="parTrans" cxnId="{E9A96B26-A14E-472F-BB3F-458F303D1568}">
      <dgm:prSet/>
      <dgm:spPr/>
      <dgm:t>
        <a:bodyPr/>
        <a:lstStyle/>
        <a:p>
          <a:endParaRPr lang="en-US"/>
        </a:p>
      </dgm:t>
    </dgm:pt>
    <dgm:pt modelId="{6C350EC1-5ECD-4D05-ACAE-05CDE3DDB3D2}" type="sibTrans" cxnId="{E9A96B26-A14E-472F-BB3F-458F303D1568}">
      <dgm:prSet/>
      <dgm:spPr/>
      <dgm:t>
        <a:bodyPr/>
        <a:lstStyle/>
        <a:p>
          <a:endParaRPr lang="en-US"/>
        </a:p>
      </dgm:t>
    </dgm:pt>
    <dgm:pt modelId="{FA638D52-3E47-4FE0-B7A5-5464EEE75E17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just">
            <a:lnSpc>
              <a:spcPct val="100000"/>
            </a:lnSpc>
          </a:pPr>
          <a:r>
            <a:rPr lang="pt-BR" sz="2300" cap="none" dirty="0">
              <a:latin typeface="Amasis MT Pro Light" panose="02040304050005020304" pitchFamily="18" charset="0"/>
            </a:rPr>
            <a:t>Assim, esse som percebido pelo observador depende da quantidade de frentes de ondas detectados por ele em um intervalo de tempo, chamado de frequência percebida. </a:t>
          </a:r>
          <a:endParaRPr lang="en-US" sz="2300" cap="none" dirty="0">
            <a:latin typeface="Amasis MT Pro Light" panose="02040304050005020304" pitchFamily="18" charset="0"/>
          </a:endParaRPr>
        </a:p>
      </dgm:t>
    </dgm:pt>
    <dgm:pt modelId="{07772356-3DC1-42BA-82C4-4812ECAB98DD}" type="parTrans" cxnId="{0C6E7E1C-6636-46BA-A256-ECB51078BF88}">
      <dgm:prSet/>
      <dgm:spPr/>
      <dgm:t>
        <a:bodyPr/>
        <a:lstStyle/>
        <a:p>
          <a:endParaRPr lang="en-US"/>
        </a:p>
      </dgm:t>
    </dgm:pt>
    <dgm:pt modelId="{85CB1C48-4980-4AF4-A046-1D32F9D3A31F}" type="sibTrans" cxnId="{0C6E7E1C-6636-46BA-A256-ECB51078BF88}">
      <dgm:prSet/>
      <dgm:spPr/>
      <dgm:t>
        <a:bodyPr/>
        <a:lstStyle/>
        <a:p>
          <a:endParaRPr lang="en-US"/>
        </a:p>
      </dgm:t>
    </dgm:pt>
    <dgm:pt modelId="{37437868-2E40-45D7-A262-BDC42E018B4D}" type="pres">
      <dgm:prSet presAssocID="{5DA175E4-1C46-4B26-B75B-4FF4219E47FB}" presName="root" presStyleCnt="0">
        <dgm:presLayoutVars>
          <dgm:dir/>
          <dgm:resizeHandles val="exact"/>
        </dgm:presLayoutVars>
      </dgm:prSet>
      <dgm:spPr/>
    </dgm:pt>
    <dgm:pt modelId="{45FC0A6B-BEDF-403B-8298-8030DCDA1C7E}" type="pres">
      <dgm:prSet presAssocID="{96EA712C-AA1F-422C-B108-6592E4EEBD69}" presName="compNode" presStyleCnt="0"/>
      <dgm:spPr/>
    </dgm:pt>
    <dgm:pt modelId="{1994697D-C2B3-4B76-9BD3-43BA660781AB}" type="pres">
      <dgm:prSet presAssocID="{96EA712C-AA1F-422C-B108-6592E4EEBD69}" presName="bgRect" presStyleLbl="bgShp" presStyleIdx="0" presStyleCnt="2" custScaleY="125090" custLinFactNeighborY="17799"/>
      <dgm:spPr>
        <a:solidFill>
          <a:schemeClr val="accent6">
            <a:lumMod val="40000"/>
            <a:lumOff val="60000"/>
          </a:schemeClr>
        </a:solidFill>
      </dgm:spPr>
    </dgm:pt>
    <dgm:pt modelId="{0BE34D86-278F-49A0-A94C-5C00E9579736}" type="pres">
      <dgm:prSet presAssocID="{96EA712C-AA1F-422C-B108-6592E4EEBD69}" presName="iconRect" presStyleLbl="node1" presStyleIdx="0" presStyleCnt="2" custScaleX="125769" custScaleY="155818" custLinFactNeighborX="-18837" custLinFactNeighborY="211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ância"/>
        </a:ext>
      </dgm:extLst>
    </dgm:pt>
    <dgm:pt modelId="{E325EFEF-446E-4066-8AE9-FB78C17AB37B}" type="pres">
      <dgm:prSet presAssocID="{96EA712C-AA1F-422C-B108-6592E4EEBD69}" presName="spaceRect" presStyleCnt="0"/>
      <dgm:spPr/>
    </dgm:pt>
    <dgm:pt modelId="{F8449286-771D-4975-9EBA-A12EA5952B16}" type="pres">
      <dgm:prSet presAssocID="{96EA712C-AA1F-422C-B108-6592E4EEBD69}" presName="parTx" presStyleLbl="revTx" presStyleIdx="0" presStyleCnt="2" custScaleX="105922" custLinFactY="70628" custLinFactNeighborX="88" custLinFactNeighborY="100000">
        <dgm:presLayoutVars>
          <dgm:chMax val="0"/>
          <dgm:chPref val="0"/>
        </dgm:presLayoutVars>
      </dgm:prSet>
      <dgm:spPr/>
    </dgm:pt>
    <dgm:pt modelId="{B0E473B5-40E5-4202-AE0C-8C13013EC158}" type="pres">
      <dgm:prSet presAssocID="{6C350EC1-5ECD-4D05-ACAE-05CDE3DDB3D2}" presName="sibTrans" presStyleCnt="0"/>
      <dgm:spPr/>
    </dgm:pt>
    <dgm:pt modelId="{5B6DB5B8-D663-46F3-8518-50630A730F99}" type="pres">
      <dgm:prSet presAssocID="{FA638D52-3E47-4FE0-B7A5-5464EEE75E17}" presName="compNode" presStyleCnt="0"/>
      <dgm:spPr/>
    </dgm:pt>
    <dgm:pt modelId="{770EFDE9-5E9C-4B39-984C-35713736E33D}" type="pres">
      <dgm:prSet presAssocID="{FA638D52-3E47-4FE0-B7A5-5464EEE75E17}" presName="bgRect" presStyleLbl="bgShp" presStyleIdx="1" presStyleCnt="2"/>
      <dgm:spPr>
        <a:solidFill>
          <a:schemeClr val="accent6">
            <a:lumMod val="40000"/>
            <a:lumOff val="60000"/>
          </a:schemeClr>
        </a:solidFill>
      </dgm:spPr>
    </dgm:pt>
    <dgm:pt modelId="{104F2065-9A3A-4319-A258-1C2CEE1DA588}" type="pres">
      <dgm:prSet presAssocID="{FA638D52-3E47-4FE0-B7A5-5464EEE75E17}" presName="iconRect" presStyleLbl="node1" presStyleIdx="1" presStyleCnt="2" custScaleX="162660" custScaleY="132974" custLinFactNeighborX="-9427" custLinFactNeighborY="20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z"/>
        </a:ext>
      </dgm:extLst>
    </dgm:pt>
    <dgm:pt modelId="{37664FEA-F844-4880-81BB-8A30CCAFB3DE}" type="pres">
      <dgm:prSet presAssocID="{FA638D52-3E47-4FE0-B7A5-5464EEE75E17}" presName="spaceRect" presStyleCnt="0"/>
      <dgm:spPr/>
    </dgm:pt>
    <dgm:pt modelId="{CB38F9A2-675A-45F4-9AFA-1BE90536B5F5}" type="pres">
      <dgm:prSet presAssocID="{FA638D52-3E47-4FE0-B7A5-5464EEE75E17}" presName="parTx" presStyleLbl="revTx" presStyleIdx="1" presStyleCnt="2" custScaleY="67579" custLinFactY="24155" custLinFactNeighborX="88" custLinFactNeighborY="100000">
        <dgm:presLayoutVars>
          <dgm:chMax val="0"/>
          <dgm:chPref val="0"/>
        </dgm:presLayoutVars>
      </dgm:prSet>
      <dgm:spPr/>
    </dgm:pt>
  </dgm:ptLst>
  <dgm:cxnLst>
    <dgm:cxn modelId="{AE015A0F-D5FE-44DE-BD72-2ED33B308B41}" type="presOf" srcId="{96EA712C-AA1F-422C-B108-6592E4EEBD69}" destId="{F8449286-771D-4975-9EBA-A12EA5952B16}" srcOrd="0" destOrd="0" presId="urn:microsoft.com/office/officeart/2018/2/layout/IconVerticalSolidList"/>
    <dgm:cxn modelId="{0C6E7E1C-6636-46BA-A256-ECB51078BF88}" srcId="{5DA175E4-1C46-4B26-B75B-4FF4219E47FB}" destId="{FA638D52-3E47-4FE0-B7A5-5464EEE75E17}" srcOrd="1" destOrd="0" parTransId="{07772356-3DC1-42BA-82C4-4812ECAB98DD}" sibTransId="{85CB1C48-4980-4AF4-A046-1D32F9D3A31F}"/>
    <dgm:cxn modelId="{E9A96B26-A14E-472F-BB3F-458F303D1568}" srcId="{5DA175E4-1C46-4B26-B75B-4FF4219E47FB}" destId="{96EA712C-AA1F-422C-B108-6592E4EEBD69}" srcOrd="0" destOrd="0" parTransId="{08609449-7318-4FF9-9BAC-26E6DB7BE2FA}" sibTransId="{6C350EC1-5ECD-4D05-ACAE-05CDE3DDB3D2}"/>
    <dgm:cxn modelId="{1074895F-0321-4342-9CD1-84143E7533F4}" type="presOf" srcId="{FA638D52-3E47-4FE0-B7A5-5464EEE75E17}" destId="{CB38F9A2-675A-45F4-9AFA-1BE90536B5F5}" srcOrd="0" destOrd="0" presId="urn:microsoft.com/office/officeart/2018/2/layout/IconVerticalSolidList"/>
    <dgm:cxn modelId="{13EAE095-4122-4689-A01E-E5F4AACA62C9}" type="presOf" srcId="{5DA175E4-1C46-4B26-B75B-4FF4219E47FB}" destId="{37437868-2E40-45D7-A262-BDC42E018B4D}" srcOrd="0" destOrd="0" presId="urn:microsoft.com/office/officeart/2018/2/layout/IconVerticalSolidList"/>
    <dgm:cxn modelId="{35D556C9-B5D4-4138-A0E0-08855E69825A}" type="presParOf" srcId="{37437868-2E40-45D7-A262-BDC42E018B4D}" destId="{45FC0A6B-BEDF-403B-8298-8030DCDA1C7E}" srcOrd="0" destOrd="0" presId="urn:microsoft.com/office/officeart/2018/2/layout/IconVerticalSolidList"/>
    <dgm:cxn modelId="{42CA0212-EE8C-4C0A-B791-3F7CE5FBE1AF}" type="presParOf" srcId="{45FC0A6B-BEDF-403B-8298-8030DCDA1C7E}" destId="{1994697D-C2B3-4B76-9BD3-43BA660781AB}" srcOrd="0" destOrd="0" presId="urn:microsoft.com/office/officeart/2018/2/layout/IconVerticalSolidList"/>
    <dgm:cxn modelId="{C058D373-3C11-4C33-B8D1-A7CED8661637}" type="presParOf" srcId="{45FC0A6B-BEDF-403B-8298-8030DCDA1C7E}" destId="{0BE34D86-278F-49A0-A94C-5C00E9579736}" srcOrd="1" destOrd="0" presId="urn:microsoft.com/office/officeart/2018/2/layout/IconVerticalSolidList"/>
    <dgm:cxn modelId="{A0D9A543-FFDF-4273-9B7B-3C5C64068204}" type="presParOf" srcId="{45FC0A6B-BEDF-403B-8298-8030DCDA1C7E}" destId="{E325EFEF-446E-4066-8AE9-FB78C17AB37B}" srcOrd="2" destOrd="0" presId="urn:microsoft.com/office/officeart/2018/2/layout/IconVerticalSolidList"/>
    <dgm:cxn modelId="{6BA63094-F4AC-4C8A-8E9D-7A0D6745A380}" type="presParOf" srcId="{45FC0A6B-BEDF-403B-8298-8030DCDA1C7E}" destId="{F8449286-771D-4975-9EBA-A12EA5952B16}" srcOrd="3" destOrd="0" presId="urn:microsoft.com/office/officeart/2018/2/layout/IconVerticalSolidList"/>
    <dgm:cxn modelId="{FF4170C5-D48E-4041-8B8C-4994BC455E4D}" type="presParOf" srcId="{37437868-2E40-45D7-A262-BDC42E018B4D}" destId="{B0E473B5-40E5-4202-AE0C-8C13013EC158}" srcOrd="1" destOrd="0" presId="urn:microsoft.com/office/officeart/2018/2/layout/IconVerticalSolidList"/>
    <dgm:cxn modelId="{0C70EC19-5DF7-4518-806B-9E46C2E6887C}" type="presParOf" srcId="{37437868-2E40-45D7-A262-BDC42E018B4D}" destId="{5B6DB5B8-D663-46F3-8518-50630A730F99}" srcOrd="2" destOrd="0" presId="urn:microsoft.com/office/officeart/2018/2/layout/IconVerticalSolidList"/>
    <dgm:cxn modelId="{D046A423-5B4C-4380-8104-27EFAE01D3AB}" type="presParOf" srcId="{5B6DB5B8-D663-46F3-8518-50630A730F99}" destId="{770EFDE9-5E9C-4B39-984C-35713736E33D}" srcOrd="0" destOrd="0" presId="urn:microsoft.com/office/officeart/2018/2/layout/IconVerticalSolidList"/>
    <dgm:cxn modelId="{D0E8A4ED-3A36-4372-9077-A0F9A7BD1915}" type="presParOf" srcId="{5B6DB5B8-D663-46F3-8518-50630A730F99}" destId="{104F2065-9A3A-4319-A258-1C2CEE1DA588}" srcOrd="1" destOrd="0" presId="urn:microsoft.com/office/officeart/2018/2/layout/IconVerticalSolidList"/>
    <dgm:cxn modelId="{79812F9D-074D-43C9-A787-E461BDF9D053}" type="presParOf" srcId="{5B6DB5B8-D663-46F3-8518-50630A730F99}" destId="{37664FEA-F844-4880-81BB-8A30CCAFB3DE}" srcOrd="2" destOrd="0" presId="urn:microsoft.com/office/officeart/2018/2/layout/IconVerticalSolidList"/>
    <dgm:cxn modelId="{81B0C012-E01E-47A6-A9F8-26166C69159C}" type="presParOf" srcId="{5B6DB5B8-D663-46F3-8518-50630A730F99}" destId="{CB38F9A2-675A-45F4-9AFA-1BE90536B5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4697D-C2B3-4B76-9BD3-43BA660781AB}">
      <dsp:nvSpPr>
        <dsp:cNvPr id="0" name=""/>
        <dsp:cNvSpPr/>
      </dsp:nvSpPr>
      <dsp:spPr>
        <a:xfrm>
          <a:off x="0" y="776401"/>
          <a:ext cx="10023426" cy="1629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34D86-278F-49A0-A94C-5C00E9579736}">
      <dsp:nvSpPr>
        <dsp:cNvPr id="0" name=""/>
        <dsp:cNvSpPr/>
      </dsp:nvSpPr>
      <dsp:spPr>
        <a:xfrm>
          <a:off x="166762" y="952497"/>
          <a:ext cx="900985" cy="1116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49286-771D-4975-9EBA-A12EA5952B16}">
      <dsp:nvSpPr>
        <dsp:cNvPr id="0" name=""/>
        <dsp:cNvSpPr/>
      </dsp:nvSpPr>
      <dsp:spPr>
        <a:xfrm>
          <a:off x="1269430" y="1344700"/>
          <a:ext cx="8662926" cy="373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94" tIns="39494" rIns="39494" bIns="39494" numCol="1" spcCol="1270" anchor="ctr" anchorCtr="0">
          <a:noAutofit/>
        </a:bodyPr>
        <a:lstStyle/>
        <a:p>
          <a:pPr marL="0" lvl="0" indent="0" algn="just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cap="none" dirty="0">
              <a:latin typeface="Amasis MT Pro Light" panose="02040304050005020304" pitchFamily="18" charset="0"/>
            </a:rPr>
            <a:t>O efeito doppler é o fenômeno que explica o fato da sirene de uma ambulância ou do apito de um trem soarem mais agudos quando estão se aproximando de um observador e mais graves quando estão se afastando do observador (NUSSENZVEIG, 2018, P. 147). </a:t>
          </a:r>
          <a:endParaRPr lang="en-US" sz="2300" kern="1200" cap="none" dirty="0">
            <a:latin typeface="Amasis MT Pro Light" panose="02040304050005020304" pitchFamily="18" charset="0"/>
          </a:endParaRPr>
        </a:p>
      </dsp:txBody>
      <dsp:txXfrm>
        <a:off x="1269430" y="1344700"/>
        <a:ext cx="8662926" cy="373170"/>
      </dsp:txXfrm>
    </dsp:sp>
    <dsp:sp modelId="{770EFDE9-5E9C-4B39-984C-35713736E33D}">
      <dsp:nvSpPr>
        <dsp:cNvPr id="0" name=""/>
        <dsp:cNvSpPr/>
      </dsp:nvSpPr>
      <dsp:spPr>
        <a:xfrm>
          <a:off x="0" y="2498871"/>
          <a:ext cx="10023426" cy="13025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4F2065-9A3A-4319-A258-1C2CEE1DA588}">
      <dsp:nvSpPr>
        <dsp:cNvPr id="0" name=""/>
        <dsp:cNvSpPr/>
      </dsp:nvSpPr>
      <dsp:spPr>
        <a:xfrm>
          <a:off x="102034" y="2688813"/>
          <a:ext cx="1165266" cy="952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8F9A2-675A-45F4-9AFA-1BE90536B5F5}">
      <dsp:nvSpPr>
        <dsp:cNvPr id="0" name=""/>
        <dsp:cNvSpPr/>
      </dsp:nvSpPr>
      <dsp:spPr>
        <a:xfrm>
          <a:off x="1511598" y="3022673"/>
          <a:ext cx="8178589" cy="25218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94" tIns="39494" rIns="39494" bIns="39494" numCol="1" spcCol="1270" anchor="ctr" anchorCtr="0">
          <a:noAutofit/>
        </a:bodyPr>
        <a:lstStyle/>
        <a:p>
          <a:pPr marL="0" lvl="0" indent="0" algn="just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cap="none" dirty="0">
              <a:latin typeface="Amasis MT Pro Light" panose="02040304050005020304" pitchFamily="18" charset="0"/>
            </a:rPr>
            <a:t>Assim, esse som percebido pelo observador depende da quantidade de frentes de ondas detectados por ele em um intervalo de tempo, chamado de frequência percebida. </a:t>
          </a:r>
          <a:endParaRPr lang="en-US" sz="2300" kern="1200" cap="none" dirty="0">
            <a:latin typeface="Amasis MT Pro Light" panose="02040304050005020304" pitchFamily="18" charset="0"/>
          </a:endParaRPr>
        </a:p>
      </dsp:txBody>
      <dsp:txXfrm>
        <a:off x="1511598" y="3022673"/>
        <a:ext cx="8178589" cy="252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1D081-E130-4902-AAC1-129D270D4AF9}" type="datetimeFigureOut">
              <a:rPr lang="pt-BR" smtClean="0"/>
              <a:t>11/09/2022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72941-8028-4A87-98A9-99E2DFAFD2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41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1364A-0761-B7D6-49E7-47ECBC586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849432-B2B0-B58A-1A95-12F16A3B2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4" name="Espaço Reservado para Rodapé 4">
            <a:extLst>
              <a:ext uri="{FF2B5EF4-FFF2-40B4-BE49-F238E27FC236}">
                <a16:creationId xmlns:a16="http://schemas.microsoft.com/office/drawing/2014/main" id="{CD3EB6AB-9695-002F-0AA3-643DD6903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5799" y="646826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pt-BR" dirty="0"/>
              <a:t>Efeito Doppler para Ondas Sonoras</a:t>
            </a:r>
          </a:p>
        </p:txBody>
      </p:sp>
      <p:sp>
        <p:nvSpPr>
          <p:cNvPr id="15" name="Espaço Reservado para Número de Slide 5">
            <a:extLst>
              <a:ext uri="{FF2B5EF4-FFF2-40B4-BE49-F238E27FC236}">
                <a16:creationId xmlns:a16="http://schemas.microsoft.com/office/drawing/2014/main" id="{1799F2C9-7902-9CBC-110B-2B17E97C2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799" y="64682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pt-BR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6412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72CBC-CD05-4CE9-CD04-86DDB554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13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C491A7-F0CE-25D4-DD4B-CA4262BB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A14658-E1FB-74AF-1AB7-04DD5B68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0541C-B04B-36EF-F163-1898C90F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0D6E3-68BE-A350-801B-C3E1A4E6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65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2D8E1DA-29B5-6D6D-0723-EC1E3A801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2E2885-D41D-44EE-316E-F91478B8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CD8406-F501-A2AD-4069-49BF30A0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6D156C-407E-D203-589D-E2AC798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B9D503-DD46-E0F1-1C62-55767367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71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E2493-BDE6-3364-42A5-1636231E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5F55AFA-1A4D-EE38-9955-105DBA3B7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/>
              <a:t>Efeito Doppler para Ondas Sonoras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3A553A-5AB6-C6CF-66C7-B5EC84642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t-BR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120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C9ED8-53EF-6F33-E2AA-877E22E3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5757F69-D38A-8CA1-69E3-420FE246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1750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2035-D322-9B02-D8B7-4941CC4A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59E3F0-C4CB-CECA-FAE9-E22FB04C2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948" y="2221018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17CE6-A05D-40D2-1E1F-07706833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679" y="6492875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3F1ED1-FC74-5E23-3729-A62C18705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9079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Efeito Doppler para Ondas Sonoras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2C4FFE-802B-8212-50EE-39131E87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3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3CC9B-CF51-DB18-3A3F-64F98194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13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EB6789-0248-56F1-520B-EF24E1B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2AD684-52FE-62AF-7842-7E552C38D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7FEC6B-8D34-E539-1AB3-86E286DA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7DCDD5-996A-0F64-7FCA-712FFB92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6E3B83-7915-4A64-A749-923781C8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8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7C30A-3948-B0B2-2C61-C12B5E8C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4172C-1A49-9B6E-52A9-EB5D4FF3B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EA81EE-EC26-31F5-30C8-43C4A0270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029095-07B7-CC81-4D29-63A1E62CF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BAA61B-4A78-FB8F-E21B-C2F2EA3B2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F85B6FE-3087-AF58-C5F4-C630D10D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7A90C9E-31AA-C31D-E5B9-10207ACB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778196-1840-09FF-0D27-432E453D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02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B4672-9E6E-5DC8-E92E-96A01944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13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64611E9-117A-5A5E-ACA3-2A399B15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CEAC7D-9CD0-B4A7-4017-3C10E177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A3C863-81D1-DC30-01F1-2F82848D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51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F15890-B7E8-C591-2A3E-267B9E34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3C377F-A73C-3EF7-EC54-21FF58D9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8E1736-90B3-6FBB-40D7-056D67E7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15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C70C4-2500-DE02-9AC5-6D5EE34E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515353-846A-CCC5-D4BA-ABEF3756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514374-6CAA-C857-854B-F9EDB6740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6FDB51-3EC4-39D9-870E-667559CF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2D618D-3951-71CC-33E7-A2311470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3EC9F6-EEDB-C561-9B41-2A662D71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9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6A2FC-CCE5-CC83-8035-DE3845EA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811B57B-5144-AD9A-D71C-3434F74EAB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AD6284-9715-9BFA-0227-0C23ABA6D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6F8608-1BB4-EF69-FD6C-B5502AE10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6E5AAF-7DD6-F97F-F8BA-1C724AE5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9099" y="4984748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Efeito Doppler para Ondas Sonoras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642EFB-EBAD-D9CD-FBC2-B249C9CA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099" y="4984748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8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Gráfico, Diagrama&#10;&#10;Descrição gerada automaticamente">
            <a:extLst>
              <a:ext uri="{FF2B5EF4-FFF2-40B4-BE49-F238E27FC236}">
                <a16:creationId xmlns:a16="http://schemas.microsoft.com/office/drawing/2014/main" id="{7CFEBC56-1C12-F0B8-340D-6BE67652E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9208" t="17053" r="9091" b="79252"/>
          <a:stretch/>
        </p:blipFill>
        <p:spPr>
          <a:xfrm>
            <a:off x="0" y="10"/>
            <a:ext cx="12191999" cy="365115"/>
          </a:xfrm>
          <a:prstGeom prst="rect">
            <a:avLst/>
          </a:prstGeom>
        </p:spPr>
      </p:pic>
      <p:pic>
        <p:nvPicPr>
          <p:cNvPr id="11" name="Imagem 10" descr="Interface gráfica do usuário, Gráfico, Diagrama&#10;&#10;Descrição gerada automaticamente">
            <a:extLst>
              <a:ext uri="{FF2B5EF4-FFF2-40B4-BE49-F238E27FC236}">
                <a16:creationId xmlns:a16="http://schemas.microsoft.com/office/drawing/2014/main" id="{A6AA4CB0-9C01-2682-21E3-A2393D3CE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9208" t="17053" r="88238" b="14924"/>
          <a:stretch/>
        </p:blipFill>
        <p:spPr>
          <a:xfrm>
            <a:off x="0" y="0"/>
            <a:ext cx="381000" cy="6858000"/>
          </a:xfrm>
          <a:prstGeom prst="rect">
            <a:avLst/>
          </a:prstGeom>
        </p:spPr>
      </p:pic>
      <p:pic>
        <p:nvPicPr>
          <p:cNvPr id="13" name="Imagem 12" descr="Interface gráfica do usuário, Gráfico, Diagrama&#10;&#10;Descrição gerada automaticamente">
            <a:extLst>
              <a:ext uri="{FF2B5EF4-FFF2-40B4-BE49-F238E27FC236}">
                <a16:creationId xmlns:a16="http://schemas.microsoft.com/office/drawing/2014/main" id="{1057269B-651C-5492-01CF-0A0658CEB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88356" t="17053" r="9091" b="14924"/>
          <a:stretch/>
        </p:blipFill>
        <p:spPr>
          <a:xfrm>
            <a:off x="11810999" y="10"/>
            <a:ext cx="381000" cy="6857990"/>
          </a:xfrm>
          <a:prstGeom prst="rect">
            <a:avLst/>
          </a:prstGeom>
        </p:spPr>
      </p:pic>
      <p:pic>
        <p:nvPicPr>
          <p:cNvPr id="15" name="Imagem 14" descr="Interface gráfica do usuário, Gráfico, Diagrama&#10;&#10;Descrição gerada automaticamente">
            <a:extLst>
              <a:ext uri="{FF2B5EF4-FFF2-40B4-BE49-F238E27FC236}">
                <a16:creationId xmlns:a16="http://schemas.microsoft.com/office/drawing/2014/main" id="{702EE570-384A-F0DB-67AD-F126A90D6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9208" t="81455" r="9091" b="14924"/>
          <a:stretch/>
        </p:blipFill>
        <p:spPr>
          <a:xfrm>
            <a:off x="0" y="6507864"/>
            <a:ext cx="12191999" cy="365126"/>
          </a:xfrm>
          <a:prstGeom prst="rect">
            <a:avLst/>
          </a:prstGeom>
        </p:spPr>
      </p:pic>
      <p:sp>
        <p:nvSpPr>
          <p:cNvPr id="21" name="Espaço Reservado para Título 20">
            <a:extLst>
              <a:ext uri="{FF2B5EF4-FFF2-40B4-BE49-F238E27FC236}">
                <a16:creationId xmlns:a16="http://schemas.microsoft.com/office/drawing/2014/main" id="{6D9967D6-7DCF-692B-4400-F33472D9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2E7DD4B6-F800-E985-D721-2B5A60A89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A713AE44-5471-2ABC-3710-4DE631018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4479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pt-BR"/>
              <a:t>Efeito Doppler para Ondas Sonoras</a:t>
            </a:r>
            <a:endParaRPr lang="pt-BR" dirty="0"/>
          </a:p>
        </p:txBody>
      </p:sp>
      <p:sp>
        <p:nvSpPr>
          <p:cNvPr id="24" name="Espaço Reservado para Número de Slide 23">
            <a:extLst>
              <a:ext uri="{FF2B5EF4-FFF2-40B4-BE49-F238E27FC236}">
                <a16:creationId xmlns:a16="http://schemas.microsoft.com/office/drawing/2014/main" id="{7C18DB12-B282-6894-DC3B-00FA84CFB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09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masis MT Pro Black" panose="02040A04050005020304" pitchFamily="18" charset="0"/>
              </a:defRPr>
            </a:lvl1pPr>
          </a:lstStyle>
          <a:p>
            <a:r>
              <a:rPr lang="pt-B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2387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t.wikipedia.org/wiki/Hippolyte_Fizea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.magnet.fsu.edu/optics/timeline/people/fizeau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nologiaradiologica.com/materia_usdoppler.ht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imulacaodoppler.web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blogs.unicamp.br/tortaprimordial/2019/06/13/a-expansao-do-univers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narfisica.blogspot.com/2015/12/historia-do-sonar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xplicatorium.com/cfq-8/sonar.html#:~:text=O%20primeiro%20registo%20da%20utiliza%C3%A7%C3%A3o,t%C3%A9cnica%20h%C3%A1%20milh%C3%B5es%20de%20anos.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https/youtu.be/qiq9OGAdUA8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www.storyboardthat.com/pt/innovations/rada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fisicaevestibular.com.br/novo/wp-content/uploads/migracao/ondulatoria/doppler/o_2920a23e1706542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sicaevestibular.com.br/novo/wp-content/uploads/migracao/ondulatoria/doppler/o_2920a23e17065423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oic.com.br/materiais-fisica/ideias/fisica-ideia-28/" TargetMode="External"/><Relationship Id="rId2" Type="http://schemas.openxmlformats.org/officeDocument/2006/relationships/hyperlink" Target="https://aeromagazine.uol.com.br/artigo/uma-breve-explicacao-sobre-ondas-de-choque-como-na-explosao-em-beirute_560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ulacaodoppler.web.app/" TargetMode="External"/><Relationship Id="rId2" Type="http://schemas.openxmlformats.org/officeDocument/2006/relationships/hyperlink" Target="https://aeromagazine.uol.com.br/artigo/uma-breve-explicacao-sobre-ondas-de-choque-como-na-explosao-em-beirute_560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ic.com.br/materiais-fisica/ideias/fisica-ideia-28/" TargetMode="External"/><Relationship Id="rId2" Type="http://schemas.openxmlformats.org/officeDocument/2006/relationships/hyperlink" Target="https://aeromagazine.uol.com.br/artigo/uma-breve-explicacao-sobre-ondas-de-choque-como-na-explosao-em-beirute_560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fdeportes.com/efd167/a-historia-da-ultrassonografia.htm" TargetMode="External"/><Relationship Id="rId2" Type="http://schemas.openxmlformats.org/officeDocument/2006/relationships/hyperlink" Target="https://youtu.be/qiq9OGAdUA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cro.magnet.fsu.edu/optics/timeline/people/fizeau.html" TargetMode="External"/><Relationship Id="rId4" Type="http://schemas.openxmlformats.org/officeDocument/2006/relationships/hyperlink" Target="https://pt.wikipedia.org/wiki/Hippolyte_Fizea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isicaevestibular.com.br/novo/wp-content/uploads/migracao/ondulatoria/doppler/o_2920a23e17065423.html" TargetMode="External"/><Relationship Id="rId2" Type="http://schemas.openxmlformats.org/officeDocument/2006/relationships/hyperlink" Target="https://simulacaodoppler.web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oryboardthat.com/pt/innovations/radar" TargetMode="External"/><Relationship Id="rId4" Type="http://schemas.openxmlformats.org/officeDocument/2006/relationships/hyperlink" Target="https://www.explicatorium.com/cfq-8/sonar.html#:~:text=O%20primeiro%20registo%20da%20utiliza%C3%A7%C3%A3o,t%C3%A9cnica%20h%C3%A1%20milh%C3%B5es%20de%20ano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narfisica.blogspot.com/2015/12/historia-do-sonar.html" TargetMode="External"/><Relationship Id="rId2" Type="http://schemas.openxmlformats.org/officeDocument/2006/relationships/hyperlink" Target="https://www.blogs.unicamp.br/tortaprimordial/2019/06/13/a-expansao-do-univers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rnalismojunior.com.br/como-a-ecolocalizacao-inspirou-o-sonar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sD4VCJRNYk" TargetMode="External"/><Relationship Id="rId5" Type="http://schemas.openxmlformats.org/officeDocument/2006/relationships/image" Target="../media/image6.png"/><Relationship Id="rId4" Type="http://schemas.microsoft.com/office/2011/relationships/webextension" Target="../webextensions/webextension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fdeportes.com/efd167/a-historia-da-ultrassonografia.ht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efdeportes.com/efd167/a-historia-da-ultrassonografia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Microfone visto de perto&#10;&#10;Descrição gerada automaticamente com confiança baixa">
            <a:extLst>
              <a:ext uri="{FF2B5EF4-FFF2-40B4-BE49-F238E27FC236}">
                <a16:creationId xmlns:a16="http://schemas.microsoft.com/office/drawing/2014/main" id="{CA4F90D9-06B1-B89C-350A-3EBE65754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 flipH="1">
            <a:off x="380999" y="362762"/>
            <a:ext cx="11430001" cy="613247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4D6EDA5-4913-6AE7-72B3-D8DF2D5C149E}"/>
              </a:ext>
            </a:extLst>
          </p:cNvPr>
          <p:cNvSpPr txBox="1">
            <a:spLocks/>
          </p:cNvSpPr>
          <p:nvPr/>
        </p:nvSpPr>
        <p:spPr>
          <a:xfrm>
            <a:off x="706298" y="703110"/>
            <a:ext cx="4559386" cy="321478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5400" dirty="0">
                <a:solidFill>
                  <a:schemeClr val="bg1"/>
                </a:solidFill>
                <a:latin typeface="Baguet Script" panose="00000500000000000000" pitchFamily="2" charset="0"/>
              </a:rPr>
              <a:t>Efeito Doppler para Ondas Sonoras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75DB3EB-E01C-4343-0A06-A354B45B547D}"/>
              </a:ext>
            </a:extLst>
          </p:cNvPr>
          <p:cNvSpPr txBox="1">
            <a:spLocks/>
          </p:cNvSpPr>
          <p:nvPr/>
        </p:nvSpPr>
        <p:spPr>
          <a:xfrm>
            <a:off x="1870363" y="3994409"/>
            <a:ext cx="4225636" cy="1212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Componente Curricular: Física</a:t>
            </a:r>
          </a:p>
          <a:p>
            <a:pPr algn="l"/>
            <a:r>
              <a:rPr lang="pt-BR" sz="2000" dirty="0">
                <a:solidFill>
                  <a:schemeClr val="bg1"/>
                </a:solidFill>
                <a:latin typeface="Amasis MT Pro Light" panose="02040304050005020304" pitchFamily="18" charset="0"/>
              </a:rPr>
              <a:t>2ª Série do Ensino Médio</a:t>
            </a:r>
          </a:p>
        </p:txBody>
      </p:sp>
    </p:spTree>
    <p:extLst>
      <p:ext uri="{BB962C8B-B14F-4D97-AF65-F5344CB8AC3E}">
        <p14:creationId xmlns:p14="http://schemas.microsoft.com/office/powerpoint/2010/main" val="15819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633;p43">
            <a:extLst>
              <a:ext uri="{FF2B5EF4-FFF2-40B4-BE49-F238E27FC236}">
                <a16:creationId xmlns:a16="http://schemas.microsoft.com/office/drawing/2014/main" id="{A9B62CFD-476A-B88F-3338-EE1BFDAC3A53}"/>
              </a:ext>
            </a:extLst>
          </p:cNvPr>
          <p:cNvGrpSpPr/>
          <p:nvPr/>
        </p:nvGrpSpPr>
        <p:grpSpPr>
          <a:xfrm>
            <a:off x="409902" y="435586"/>
            <a:ext cx="10464793" cy="1022980"/>
            <a:chOff x="515350" y="538125"/>
            <a:chExt cx="8259600" cy="608118"/>
          </a:xfrm>
        </p:grpSpPr>
        <p:sp>
          <p:nvSpPr>
            <p:cNvPr id="7" name="Google Shape;634;p43">
              <a:extLst>
                <a:ext uri="{FF2B5EF4-FFF2-40B4-BE49-F238E27FC236}">
                  <a16:creationId xmlns:a16="http://schemas.microsoft.com/office/drawing/2014/main" id="{727C7512-13C6-9202-5965-7A2ADD94F40A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35;p43">
              <a:extLst>
                <a:ext uri="{FF2B5EF4-FFF2-40B4-BE49-F238E27FC236}">
                  <a16:creationId xmlns:a16="http://schemas.microsoft.com/office/drawing/2014/main" id="{E2D3BEB1-E3CA-038B-01D6-2CF90569F44A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636;p43">
            <a:extLst>
              <a:ext uri="{FF2B5EF4-FFF2-40B4-BE49-F238E27FC236}">
                <a16:creationId xmlns:a16="http://schemas.microsoft.com/office/drawing/2014/main" id="{9AEA5937-564B-CFB0-60A5-1B4C144647E4}"/>
              </a:ext>
            </a:extLst>
          </p:cNvPr>
          <p:cNvSpPr txBox="1">
            <a:spLocks/>
          </p:cNvSpPr>
          <p:nvPr/>
        </p:nvSpPr>
        <p:spPr>
          <a:xfrm>
            <a:off x="571026" y="458784"/>
            <a:ext cx="10464835" cy="91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DM Serif Display"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</a:rPr>
              <a:t>Armand </a:t>
            </a:r>
            <a:r>
              <a:rPr lang="pt-BR" sz="5000" dirty="0" err="1">
                <a:solidFill>
                  <a:schemeClr val="tx1"/>
                </a:solidFill>
                <a:latin typeface="Baguet Script" panose="00000500000000000000" pitchFamily="2" charset="0"/>
              </a:rPr>
              <a:t>Hyppolyte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</a:rPr>
              <a:t> Louis </a:t>
            </a:r>
            <a:r>
              <a:rPr lang="pt-BR" sz="5000" dirty="0" err="1">
                <a:solidFill>
                  <a:schemeClr val="tx1"/>
                </a:solidFill>
                <a:latin typeface="Baguet Script" panose="00000500000000000000" pitchFamily="2" charset="0"/>
              </a:rPr>
              <a:t>Fizeau</a:t>
            </a:r>
            <a:endParaRPr kumimoji="0" lang="pt-BR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10" name="Google Shape;637;p43">
            <a:extLst>
              <a:ext uri="{FF2B5EF4-FFF2-40B4-BE49-F238E27FC236}">
                <a16:creationId xmlns:a16="http://schemas.microsoft.com/office/drawing/2014/main" id="{F31EE0B0-2EC6-6D8B-AB39-A20B3A6BCA60}"/>
              </a:ext>
            </a:extLst>
          </p:cNvPr>
          <p:cNvSpPr txBox="1">
            <a:spLocks/>
          </p:cNvSpPr>
          <p:nvPr/>
        </p:nvSpPr>
        <p:spPr>
          <a:xfrm>
            <a:off x="4707697" y="1401872"/>
            <a:ext cx="6388108" cy="422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●"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■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●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○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■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●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■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200"/>
              <a:buFont typeface="Anek Malayalam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lang="pt-BR" sz="23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E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m 1848, descobriu o fenômeno do efeito Doppler em ondas eletromagnéticas, de forma independente de Doppler, por isso é  este mesmo fenômeno foi chamado efeito Doppler-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Fizeau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;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endParaRPr kumimoji="0" lang="pt-BR" sz="23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lang="pt-BR" sz="23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Fizeau</a:t>
            </a:r>
            <a:r>
              <a:rPr lang="pt-BR" sz="23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, considerou o efeito Doppler como sendo a causa do desvio para o vermelho das linhas espectrais observadas nas estrelas.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  <a:p>
            <a:pPr marL="139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None/>
              <a:tabLst/>
              <a:defRPr/>
            </a:pPr>
            <a:r>
              <a:rPr lang="pt-BR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(3)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</p:txBody>
      </p:sp>
      <p:pic>
        <p:nvPicPr>
          <p:cNvPr id="3" name="Imagem 2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9ACA5805-D8CF-2087-BF01-410276BD3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4" r="-1" b="25193"/>
          <a:stretch/>
        </p:blipFill>
        <p:spPr>
          <a:xfrm>
            <a:off x="695413" y="1851589"/>
            <a:ext cx="3746147" cy="3729543"/>
          </a:xfrm>
          <a:prstGeom prst="flowChartConnector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77F25B-CF6F-6B46-51A0-853A7D996222}"/>
              </a:ext>
            </a:extLst>
          </p:cNvPr>
          <p:cNvSpPr txBox="1"/>
          <p:nvPr/>
        </p:nvSpPr>
        <p:spPr>
          <a:xfrm>
            <a:off x="695413" y="5619235"/>
            <a:ext cx="4159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Expressões moleculares - Pioneiros nas Ciências Ópticas </a:t>
            </a:r>
            <a:r>
              <a:rPr lang="pt-BR" sz="1600" dirty="0">
                <a:solidFill>
                  <a:schemeClr val="accent1"/>
                </a:solidFill>
                <a:hlinkClick r:id="rId4"/>
              </a:rPr>
              <a:t>(4)</a:t>
            </a:r>
            <a:r>
              <a:rPr lang="pt-BR" sz="1600" dirty="0">
                <a:latin typeface="Amasis MT Pro Light" panose="02040304050005020304" pitchFamily="18" charset="0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542AAC-4D8D-FCB7-F737-0ACBE064CA4C}"/>
              </a:ext>
            </a:extLst>
          </p:cNvPr>
          <p:cNvSpPr txBox="1"/>
          <p:nvPr/>
        </p:nvSpPr>
        <p:spPr>
          <a:xfrm>
            <a:off x="1096195" y="1483002"/>
            <a:ext cx="4139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600" i="0" dirty="0">
                <a:effectLst/>
                <a:latin typeface="Amasis MT Pro Light" panose="02040304050005020304" pitchFamily="18" charset="0"/>
              </a:rPr>
              <a:t>Imagem: Armand </a:t>
            </a:r>
            <a:r>
              <a:rPr lang="pt-BR" sz="1600" i="0" dirty="0" err="1">
                <a:effectLst/>
                <a:latin typeface="Amasis MT Pro Light" panose="02040304050005020304" pitchFamily="18" charset="0"/>
              </a:rPr>
              <a:t>Fizeau</a:t>
            </a:r>
            <a:r>
              <a:rPr lang="pt-BR" sz="1600" dirty="0">
                <a:latin typeface="Amasis MT Pro Light" panose="02040304050005020304" pitchFamily="18" charset="0"/>
              </a:rPr>
              <a:t> </a:t>
            </a:r>
            <a:r>
              <a:rPr lang="pt-BR" sz="1600" i="0" dirty="0">
                <a:effectLst/>
                <a:latin typeface="Amasis MT Pro Light" panose="02040304050005020304" pitchFamily="18" charset="0"/>
              </a:rPr>
              <a:t>(1819-1896).</a:t>
            </a:r>
          </a:p>
        </p:txBody>
      </p:sp>
    </p:spTree>
    <p:extLst>
      <p:ext uri="{BB962C8B-B14F-4D97-AF65-F5344CB8AC3E}">
        <p14:creationId xmlns:p14="http://schemas.microsoft.com/office/powerpoint/2010/main" val="2832374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828787" y="3749364"/>
            <a:ext cx="9134071" cy="1016596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102969" y="3742672"/>
            <a:ext cx="974991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Definição do efeito Doppler</a:t>
            </a:r>
          </a:p>
        </p:txBody>
      </p:sp>
      <p:sp>
        <p:nvSpPr>
          <p:cNvPr id="10" name="Google Shape;886;p52">
            <a:extLst>
              <a:ext uri="{FF2B5EF4-FFF2-40B4-BE49-F238E27FC236}">
                <a16:creationId xmlns:a16="http://schemas.microsoft.com/office/drawing/2014/main" id="{9AF1C476-CDB7-1F7E-C82E-77158F770399}"/>
              </a:ext>
            </a:extLst>
          </p:cNvPr>
          <p:cNvSpPr txBox="1">
            <a:spLocks/>
          </p:cNvSpPr>
          <p:nvPr/>
        </p:nvSpPr>
        <p:spPr>
          <a:xfrm>
            <a:off x="1102969" y="1872072"/>
            <a:ext cx="20799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0"/>
              <a:buFont typeface="DM Serif Display"/>
              <a:buNone/>
              <a:tabLst/>
              <a:defRPr/>
            </a:pPr>
            <a:r>
              <a:rPr kumimoji="0" lang="en" sz="12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02</a:t>
            </a:r>
          </a:p>
        </p:txBody>
      </p:sp>
      <p:sp>
        <p:nvSpPr>
          <p:cNvPr id="11" name="Google Shape;887;p52">
            <a:extLst>
              <a:ext uri="{FF2B5EF4-FFF2-40B4-BE49-F238E27FC236}">
                <a16:creationId xmlns:a16="http://schemas.microsoft.com/office/drawing/2014/main" id="{9D51AF27-114C-7460-3F5B-BB85CB7858AF}"/>
              </a:ext>
            </a:extLst>
          </p:cNvPr>
          <p:cNvSpPr txBox="1">
            <a:spLocks/>
          </p:cNvSpPr>
          <p:nvPr/>
        </p:nvSpPr>
        <p:spPr>
          <a:xfrm>
            <a:off x="1102968" y="4834772"/>
            <a:ext cx="7864701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1600"/>
              <a:buFont typeface="Anek Malayalam"/>
              <a:buNone/>
              <a:tabLst/>
              <a:defRPr/>
            </a:pP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Considerações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 </a:t>
            </a: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iniciais</a:t>
            </a:r>
            <a:r>
              <a:rPr lang="en-US" kern="0" dirty="0">
                <a:solidFill>
                  <a:srgbClr val="242424"/>
                </a:solidFill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</p:txBody>
      </p:sp>
    </p:spTree>
    <p:extLst>
      <p:ext uri="{BB962C8B-B14F-4D97-AF65-F5344CB8AC3E}">
        <p14:creationId xmlns:p14="http://schemas.microsoft.com/office/powerpoint/2010/main" val="1951554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2" name="Google Shape;4926;p57">
            <a:extLst>
              <a:ext uri="{FF2B5EF4-FFF2-40B4-BE49-F238E27FC236}">
                <a16:creationId xmlns:a16="http://schemas.microsoft.com/office/drawing/2014/main" id="{EDC19FD3-2E66-8FF2-2113-C066E772F18F}"/>
              </a:ext>
            </a:extLst>
          </p:cNvPr>
          <p:cNvGrpSpPr/>
          <p:nvPr/>
        </p:nvGrpSpPr>
        <p:grpSpPr>
          <a:xfrm>
            <a:off x="1588957" y="550284"/>
            <a:ext cx="8926653" cy="1655164"/>
            <a:chOff x="515350" y="538125"/>
            <a:chExt cx="8259600" cy="608118"/>
          </a:xfrm>
        </p:grpSpPr>
        <p:sp>
          <p:nvSpPr>
            <p:cNvPr id="3" name="Google Shape;4927;p57">
              <a:extLst>
                <a:ext uri="{FF2B5EF4-FFF2-40B4-BE49-F238E27FC236}">
                  <a16:creationId xmlns:a16="http://schemas.microsoft.com/office/drawing/2014/main" id="{2C58648C-AAE3-564A-492A-FFE7E952382B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4928;p57">
              <a:extLst>
                <a:ext uri="{FF2B5EF4-FFF2-40B4-BE49-F238E27FC236}">
                  <a16:creationId xmlns:a16="http://schemas.microsoft.com/office/drawing/2014/main" id="{93765623-4201-60E8-90E4-166CACB3C77D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4929;p57">
            <a:extLst>
              <a:ext uri="{FF2B5EF4-FFF2-40B4-BE49-F238E27FC236}">
                <a16:creationId xmlns:a16="http://schemas.microsoft.com/office/drawing/2014/main" id="{CC3635CD-3813-0BE2-4BDC-4A285701BB29}"/>
              </a:ext>
            </a:extLst>
          </p:cNvPr>
          <p:cNvSpPr txBox="1">
            <a:spLocks/>
          </p:cNvSpPr>
          <p:nvPr/>
        </p:nvSpPr>
        <p:spPr>
          <a:xfrm>
            <a:off x="1903764" y="506041"/>
            <a:ext cx="8340772" cy="17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Efeito Doppler: considerações iniciais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CB11E3-96E0-DDA6-5196-CB75154F4483}"/>
              </a:ext>
            </a:extLst>
          </p:cNvPr>
          <p:cNvSpPr txBox="1"/>
          <p:nvPr/>
        </p:nvSpPr>
        <p:spPr>
          <a:xfrm>
            <a:off x="2726680" y="2487991"/>
            <a:ext cx="8186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masis MT Pro Light" panose="02040304050005020304" pitchFamily="18" charset="0"/>
              </a:rPr>
              <a:t>Consideraremos somente o caso particular no qual a velocidade da fonte e a velocidade do ouvinte possuem direções ao longo da linha reta que os une. </a:t>
            </a:r>
          </a:p>
        </p:txBody>
      </p:sp>
      <p:pic>
        <p:nvPicPr>
          <p:cNvPr id="10" name="Gráfico 9" descr="Voltar com preenchimento sólido">
            <a:extLst>
              <a:ext uri="{FF2B5EF4-FFF2-40B4-BE49-F238E27FC236}">
                <a16:creationId xmlns:a16="http://schemas.microsoft.com/office/drawing/2014/main" id="{1D80E547-8B5B-0474-8B87-EDAD5BFC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073" y="2630955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499FAB-2759-4AEE-9649-A18AD94F5E7A}"/>
              </a:ext>
            </a:extLst>
          </p:cNvPr>
          <p:cNvSpPr txBox="1"/>
          <p:nvPr/>
        </p:nvSpPr>
        <p:spPr>
          <a:xfrm>
            <a:off x="2726680" y="4051056"/>
            <a:ext cx="8186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masis MT Pro Light" panose="02040304050005020304" pitchFamily="18" charset="0"/>
              </a:rPr>
              <a:t>Considerar positivo o sentido do ouvinte O para a fonte sonora F. </a:t>
            </a:r>
          </a:p>
        </p:txBody>
      </p:sp>
      <p:pic>
        <p:nvPicPr>
          <p:cNvPr id="13" name="Gráfico 12" descr="Voltar com preenchimento sólido">
            <a:extLst>
              <a:ext uri="{FF2B5EF4-FFF2-40B4-BE49-F238E27FC236}">
                <a16:creationId xmlns:a16="http://schemas.microsoft.com/office/drawing/2014/main" id="{1C1DF286-2354-5832-4684-20A1964FE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0408" y="4073034"/>
            <a:ext cx="914400" cy="9144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0A3050-1EEF-440D-28CD-4938C8400A67}"/>
              </a:ext>
            </a:extLst>
          </p:cNvPr>
          <p:cNvSpPr txBox="1"/>
          <p:nvPr/>
        </p:nvSpPr>
        <p:spPr>
          <a:xfrm>
            <a:off x="2744808" y="5218991"/>
            <a:ext cx="8033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masis MT Pro Light" panose="02040304050005020304" pitchFamily="18" charset="0"/>
              </a:rPr>
              <a:t>A velocidade do som </a:t>
            </a:r>
            <a:r>
              <a:rPr lang="pt-BR" sz="2400" dirty="0" err="1">
                <a:latin typeface="Amasis MT Pro Light" panose="02040304050005020304" pitchFamily="18" charset="0"/>
              </a:rPr>
              <a:t>Vs</a:t>
            </a:r>
            <a:r>
              <a:rPr lang="pt-BR" sz="2400" dirty="0">
                <a:latin typeface="Amasis MT Pro Light" panose="02040304050005020304" pitchFamily="18" charset="0"/>
              </a:rPr>
              <a:t> em relação ao meio será sempre considerada positiva.</a:t>
            </a:r>
          </a:p>
        </p:txBody>
      </p:sp>
      <p:pic>
        <p:nvPicPr>
          <p:cNvPr id="15" name="Gráfico 14" descr="Voltar com preenchimento sólido">
            <a:extLst>
              <a:ext uri="{FF2B5EF4-FFF2-40B4-BE49-F238E27FC236}">
                <a16:creationId xmlns:a16="http://schemas.microsoft.com/office/drawing/2014/main" id="{70CAB0E5-91AF-B6AF-1A84-A5B94040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0156" y="52189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50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BB8212-0D2C-6FA8-909B-0A67F120B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86" y="3587956"/>
            <a:ext cx="5138613" cy="264815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sz="2000" dirty="0">
                <a:solidFill>
                  <a:schemeClr val="bg1"/>
                </a:solidFill>
              </a:rPr>
              <a:t>	</a:t>
            </a:r>
            <a:r>
              <a:rPr lang="pt-BR" sz="2400" dirty="0">
                <a:latin typeface="Amasis MT Pro Light" panose="02040304050005020304" pitchFamily="18" charset="0"/>
              </a:rPr>
              <a:t>Quando uma  fonte sonora isotrópica está estacionada no acostamento de uma avenida  com a sirene ligada emitindo ondas numa dada potência  e um dado observador também estiver parado ouvirá o som da sirene com a mesma frequência emitida pela fonte, como ilustra a Figura ao lado.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DBCD13-C23E-EE3A-A1B1-CA04356E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53" y="1176150"/>
            <a:ext cx="4531523" cy="4531523"/>
          </a:xfrm>
          <a:prstGeom prst="flowChartProcess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502502D-7FAD-47A3-52BA-68983F23D400}"/>
              </a:ext>
            </a:extLst>
          </p:cNvPr>
          <p:cNvSpPr txBox="1"/>
          <p:nvPr/>
        </p:nvSpPr>
        <p:spPr>
          <a:xfrm>
            <a:off x="7277301" y="5687711"/>
            <a:ext cx="6093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 </a:t>
            </a:r>
            <a:r>
              <a:rPr lang="pt-BR" sz="1600" dirty="0">
                <a:solidFill>
                  <a:schemeClr val="accent1"/>
                </a:solidFill>
                <a:latin typeface="Amasis MT Pro Light" panose="020403040500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(5)</a:t>
            </a:r>
            <a:r>
              <a:rPr lang="pt-BR" sz="1600" dirty="0">
                <a:solidFill>
                  <a:schemeClr val="accent1"/>
                </a:solidFill>
                <a:latin typeface="Amasis MT Pro Light" panose="02040304050005020304" pitchFamily="18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550935-4C22-21B0-906C-074ADD84F018}"/>
              </a:ext>
            </a:extLst>
          </p:cNvPr>
          <p:cNvSpPr txBox="1"/>
          <p:nvPr/>
        </p:nvSpPr>
        <p:spPr>
          <a:xfrm>
            <a:off x="6503153" y="761052"/>
            <a:ext cx="6093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Fonte e observador em repouso em relação ao ar.</a:t>
            </a:r>
          </a:p>
        </p:txBody>
      </p:sp>
      <p:grpSp>
        <p:nvGrpSpPr>
          <p:cNvPr id="9" name="Google Shape;765;p48">
            <a:extLst>
              <a:ext uri="{FF2B5EF4-FFF2-40B4-BE49-F238E27FC236}">
                <a16:creationId xmlns:a16="http://schemas.microsoft.com/office/drawing/2014/main" id="{F7423751-FA28-DF4D-2303-B3C798574E7F}"/>
              </a:ext>
            </a:extLst>
          </p:cNvPr>
          <p:cNvGrpSpPr/>
          <p:nvPr/>
        </p:nvGrpSpPr>
        <p:grpSpPr>
          <a:xfrm>
            <a:off x="554601" y="509644"/>
            <a:ext cx="5276574" cy="2833274"/>
            <a:chOff x="4571880" y="386308"/>
            <a:chExt cx="4203456" cy="2069893"/>
          </a:xfrm>
        </p:grpSpPr>
        <p:sp>
          <p:nvSpPr>
            <p:cNvPr id="10" name="Google Shape;766;p48">
              <a:extLst>
                <a:ext uri="{FF2B5EF4-FFF2-40B4-BE49-F238E27FC236}">
                  <a16:creationId xmlns:a16="http://schemas.microsoft.com/office/drawing/2014/main" id="{8BEF3951-D5C8-BA44-0239-844287D8E42E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767;p48">
              <a:extLst>
                <a:ext uri="{FF2B5EF4-FFF2-40B4-BE49-F238E27FC236}">
                  <a16:creationId xmlns:a16="http://schemas.microsoft.com/office/drawing/2014/main" id="{17B48799-D6EF-2EED-B2B0-F9BFAF41EBBF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769;p48">
            <a:extLst>
              <a:ext uri="{FF2B5EF4-FFF2-40B4-BE49-F238E27FC236}">
                <a16:creationId xmlns:a16="http://schemas.microsoft.com/office/drawing/2014/main" id="{3C6126E4-C348-3F4D-0941-C94555DEC4BE}"/>
              </a:ext>
            </a:extLst>
          </p:cNvPr>
          <p:cNvSpPr txBox="1">
            <a:spLocks/>
          </p:cNvSpPr>
          <p:nvPr/>
        </p:nvSpPr>
        <p:spPr>
          <a:xfrm>
            <a:off x="783023" y="544988"/>
            <a:ext cx="4456513" cy="25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s</a:t>
            </a:r>
            <a:r>
              <a:rPr kumimoji="0" lang="pt-BR" sz="5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onora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e observador fixos na Terra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48499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24" name="Google Shape;4926;p57">
            <a:extLst>
              <a:ext uri="{FF2B5EF4-FFF2-40B4-BE49-F238E27FC236}">
                <a16:creationId xmlns:a16="http://schemas.microsoft.com/office/drawing/2014/main" id="{AC0728E8-BDF0-AE29-EFAC-B0C612EE74DC}"/>
              </a:ext>
            </a:extLst>
          </p:cNvPr>
          <p:cNvGrpSpPr/>
          <p:nvPr/>
        </p:nvGrpSpPr>
        <p:grpSpPr>
          <a:xfrm>
            <a:off x="2083633" y="550285"/>
            <a:ext cx="8431977" cy="937996"/>
            <a:chOff x="515350" y="538125"/>
            <a:chExt cx="8259600" cy="608118"/>
          </a:xfrm>
        </p:grpSpPr>
        <p:sp>
          <p:nvSpPr>
            <p:cNvPr id="25" name="Google Shape;4927;p57">
              <a:extLst>
                <a:ext uri="{FF2B5EF4-FFF2-40B4-BE49-F238E27FC236}">
                  <a16:creationId xmlns:a16="http://schemas.microsoft.com/office/drawing/2014/main" id="{67C8DDD3-4204-C090-808D-C7B58FBA2023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928;p57">
              <a:extLst>
                <a:ext uri="{FF2B5EF4-FFF2-40B4-BE49-F238E27FC236}">
                  <a16:creationId xmlns:a16="http://schemas.microsoft.com/office/drawing/2014/main" id="{A6D49DDD-411F-0B63-C161-DDB55EDBF995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4929;p57">
            <a:extLst>
              <a:ext uri="{FF2B5EF4-FFF2-40B4-BE49-F238E27FC236}">
                <a16:creationId xmlns:a16="http://schemas.microsoft.com/office/drawing/2014/main" id="{0F539DBF-6A76-5258-846C-795165B77AD7}"/>
              </a:ext>
            </a:extLst>
          </p:cNvPr>
          <p:cNvSpPr txBox="1">
            <a:spLocks/>
          </p:cNvSpPr>
          <p:nvPr/>
        </p:nvSpPr>
        <p:spPr>
          <a:xfrm>
            <a:off x="2365972" y="506041"/>
            <a:ext cx="7878563" cy="98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Efeito Doppler</a:t>
            </a:r>
          </a:p>
        </p:txBody>
      </p:sp>
      <p:sp>
        <p:nvSpPr>
          <p:cNvPr id="28" name="Google Shape;4930;p57">
            <a:extLst>
              <a:ext uri="{FF2B5EF4-FFF2-40B4-BE49-F238E27FC236}">
                <a16:creationId xmlns:a16="http://schemas.microsoft.com/office/drawing/2014/main" id="{1324754C-9082-84B8-9483-7CACFB6B1872}"/>
              </a:ext>
            </a:extLst>
          </p:cNvPr>
          <p:cNvSpPr txBox="1">
            <a:spLocks/>
          </p:cNvSpPr>
          <p:nvPr/>
        </p:nvSpPr>
        <p:spPr>
          <a:xfrm>
            <a:off x="1551915" y="1556794"/>
            <a:ext cx="5635185" cy="18128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just">
              <a:buNone/>
            </a:pPr>
            <a:r>
              <a:rPr lang="pt-BR" sz="2300" dirty="0">
                <a:solidFill>
                  <a:schemeClr val="tx1"/>
                </a:solidFill>
                <a:latin typeface="Amasis MT Pro Light" panose="02040304050005020304" pitchFamily="18" charset="0"/>
              </a:rPr>
              <a:t>	Quando existe um movimento relativo entre uma fonte sonora e um ouvinte, a frequência do som percebida pelo ouvinte é diferente da frequência do som emitido pela fonte. </a:t>
            </a:r>
          </a:p>
        </p:txBody>
      </p:sp>
      <p:sp>
        <p:nvSpPr>
          <p:cNvPr id="30" name="Google Shape;4932;p57">
            <a:extLst>
              <a:ext uri="{FF2B5EF4-FFF2-40B4-BE49-F238E27FC236}">
                <a16:creationId xmlns:a16="http://schemas.microsoft.com/office/drawing/2014/main" id="{3F1C40EC-F338-D796-F2CA-519E9437F383}"/>
              </a:ext>
            </a:extLst>
          </p:cNvPr>
          <p:cNvSpPr txBox="1">
            <a:spLocks/>
          </p:cNvSpPr>
          <p:nvPr/>
        </p:nvSpPr>
        <p:spPr>
          <a:xfrm>
            <a:off x="1309142" y="3604842"/>
            <a:ext cx="4274573" cy="1257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lang="pt-BR" sz="2300" dirty="0">
                <a:solidFill>
                  <a:schemeClr val="tx1"/>
                </a:solidFill>
                <a:latin typeface="Amasis MT Pro Light" panose="02040304050005020304" pitchFamily="18" charset="0"/>
              </a:rPr>
              <a:t>	A frequência é maior quando a fonte sonora e o observador se aproximam.</a:t>
            </a:r>
            <a:endParaRPr kumimoji="0" lang="pt-BR" sz="2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sis MT Pro Light" panose="02040304050005020304" pitchFamily="18" charset="0"/>
              <a:sym typeface="DM Serif Display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36BCCFA3-91C9-77AA-B39C-1D0BC33FD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18" y="1962882"/>
            <a:ext cx="3315261" cy="3366283"/>
          </a:xfrm>
          <a:prstGeom prst="flowChartConnector">
            <a:avLst/>
          </a:prstGeom>
        </p:spPr>
      </p:pic>
      <p:sp>
        <p:nvSpPr>
          <p:cNvPr id="49" name="Google Shape;4937;p57">
            <a:extLst>
              <a:ext uri="{FF2B5EF4-FFF2-40B4-BE49-F238E27FC236}">
                <a16:creationId xmlns:a16="http://schemas.microsoft.com/office/drawing/2014/main" id="{1A53BA11-A334-47E0-9CE0-E070F4F0512F}"/>
              </a:ext>
            </a:extLst>
          </p:cNvPr>
          <p:cNvSpPr/>
          <p:nvPr/>
        </p:nvSpPr>
        <p:spPr>
          <a:xfrm>
            <a:off x="9839081" y="4184087"/>
            <a:ext cx="198600" cy="19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0" name="Google Shape;4938;p57">
            <a:extLst>
              <a:ext uri="{FF2B5EF4-FFF2-40B4-BE49-F238E27FC236}">
                <a16:creationId xmlns:a16="http://schemas.microsoft.com/office/drawing/2014/main" id="{835B3423-9FE9-3B89-2DF6-679AE5B86720}"/>
              </a:ext>
            </a:extLst>
          </p:cNvPr>
          <p:cNvCxnSpPr>
            <a:cxnSpLocks/>
          </p:cNvCxnSpPr>
          <p:nvPr/>
        </p:nvCxnSpPr>
        <p:spPr>
          <a:xfrm>
            <a:off x="7234446" y="2216844"/>
            <a:ext cx="2104426" cy="136131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B9FC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1" name="Google Shape;4940;p57">
            <a:extLst>
              <a:ext uri="{FF2B5EF4-FFF2-40B4-BE49-F238E27FC236}">
                <a16:creationId xmlns:a16="http://schemas.microsoft.com/office/drawing/2014/main" id="{9194568E-98F7-7846-7F37-BA89499C72A2}"/>
              </a:ext>
            </a:extLst>
          </p:cNvPr>
          <p:cNvSpPr/>
          <p:nvPr/>
        </p:nvSpPr>
        <p:spPr>
          <a:xfrm>
            <a:off x="10581681" y="4267537"/>
            <a:ext cx="198600" cy="19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4939;p57">
            <a:extLst>
              <a:ext uri="{FF2B5EF4-FFF2-40B4-BE49-F238E27FC236}">
                <a16:creationId xmlns:a16="http://schemas.microsoft.com/office/drawing/2014/main" id="{246FDC93-64C8-9B80-00DD-51811CC5CEBD}"/>
              </a:ext>
            </a:extLst>
          </p:cNvPr>
          <p:cNvSpPr/>
          <p:nvPr/>
        </p:nvSpPr>
        <p:spPr>
          <a:xfrm>
            <a:off x="8922606" y="3478862"/>
            <a:ext cx="198600" cy="19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3" name="Google Shape;4941;p57">
            <a:extLst>
              <a:ext uri="{FF2B5EF4-FFF2-40B4-BE49-F238E27FC236}">
                <a16:creationId xmlns:a16="http://schemas.microsoft.com/office/drawing/2014/main" id="{CCB8635B-66C6-66FC-8E4A-CF1245CF859C}"/>
              </a:ext>
            </a:extLst>
          </p:cNvPr>
          <p:cNvCxnSpPr>
            <a:cxnSpLocks/>
          </p:cNvCxnSpPr>
          <p:nvPr/>
        </p:nvCxnSpPr>
        <p:spPr>
          <a:xfrm>
            <a:off x="5668443" y="3892384"/>
            <a:ext cx="3254163" cy="34761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B9FC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" name="Google Shape;4942;p57">
            <a:extLst>
              <a:ext uri="{FF2B5EF4-FFF2-40B4-BE49-F238E27FC236}">
                <a16:creationId xmlns:a16="http://schemas.microsoft.com/office/drawing/2014/main" id="{9CBB48D7-3773-FAF3-75A5-BDF767683E71}"/>
              </a:ext>
            </a:extLst>
          </p:cNvPr>
          <p:cNvCxnSpPr>
            <a:cxnSpLocks/>
          </p:cNvCxnSpPr>
          <p:nvPr/>
        </p:nvCxnSpPr>
        <p:spPr>
          <a:xfrm flipV="1">
            <a:off x="6895475" y="4714451"/>
            <a:ext cx="3884806" cy="81474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B9FC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8" name="Google Shape;4932;p57">
            <a:extLst>
              <a:ext uri="{FF2B5EF4-FFF2-40B4-BE49-F238E27FC236}">
                <a16:creationId xmlns:a16="http://schemas.microsoft.com/office/drawing/2014/main" id="{4E39526A-A98B-1739-E83C-3E8CE9159AE2}"/>
              </a:ext>
            </a:extLst>
          </p:cNvPr>
          <p:cNvSpPr txBox="1">
            <a:spLocks/>
          </p:cNvSpPr>
          <p:nvPr/>
        </p:nvSpPr>
        <p:spPr>
          <a:xfrm>
            <a:off x="2587988" y="5154672"/>
            <a:ext cx="4274573" cy="125791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lang="pt-BR" sz="2300" dirty="0">
                <a:solidFill>
                  <a:schemeClr val="tx1"/>
                </a:solidFill>
                <a:latin typeface="Amasis MT Pro Light" panose="02040304050005020304" pitchFamily="18" charset="0"/>
              </a:rPr>
              <a:t>	A frequência é menor quando a fonte sonora e o observador se afastam.</a:t>
            </a:r>
            <a:endParaRPr kumimoji="0" lang="pt-BR" sz="2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masis MT Pro Light" panose="02040304050005020304" pitchFamily="18" charset="0"/>
              <a:sym typeface="DM Serif Display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E1AFCA9-270D-08B1-8421-DED61DE8F0F4}"/>
              </a:ext>
            </a:extLst>
          </p:cNvPr>
          <p:cNvSpPr txBox="1"/>
          <p:nvPr/>
        </p:nvSpPr>
        <p:spPr>
          <a:xfrm>
            <a:off x="9541935" y="5439456"/>
            <a:ext cx="132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C814519-207B-0737-75A6-9C41065EAF21}"/>
              </a:ext>
            </a:extLst>
          </p:cNvPr>
          <p:cNvSpPr txBox="1"/>
          <p:nvPr/>
        </p:nvSpPr>
        <p:spPr>
          <a:xfrm>
            <a:off x="9774047" y="5334310"/>
            <a:ext cx="8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  <a:hlinkClick r:id="rId3"/>
              </a:rPr>
              <a:t>05</a:t>
            </a:r>
            <a:endParaRPr lang="pt-BR" sz="1600" dirty="0"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78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49" grpId="0"/>
      <p:bldP spid="52" grpId="0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24" name="Google Shape;4926;p57">
            <a:extLst>
              <a:ext uri="{FF2B5EF4-FFF2-40B4-BE49-F238E27FC236}">
                <a16:creationId xmlns:a16="http://schemas.microsoft.com/office/drawing/2014/main" id="{AC0728E8-BDF0-AE29-EFAC-B0C612EE74DC}"/>
              </a:ext>
            </a:extLst>
          </p:cNvPr>
          <p:cNvGrpSpPr/>
          <p:nvPr/>
        </p:nvGrpSpPr>
        <p:grpSpPr>
          <a:xfrm>
            <a:off x="2083633" y="550285"/>
            <a:ext cx="8431977" cy="937996"/>
            <a:chOff x="515350" y="538125"/>
            <a:chExt cx="8259600" cy="608118"/>
          </a:xfrm>
        </p:grpSpPr>
        <p:sp>
          <p:nvSpPr>
            <p:cNvPr id="25" name="Google Shape;4927;p57">
              <a:extLst>
                <a:ext uri="{FF2B5EF4-FFF2-40B4-BE49-F238E27FC236}">
                  <a16:creationId xmlns:a16="http://schemas.microsoft.com/office/drawing/2014/main" id="{67C8DDD3-4204-C090-808D-C7B58FBA2023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928;p57">
              <a:extLst>
                <a:ext uri="{FF2B5EF4-FFF2-40B4-BE49-F238E27FC236}">
                  <a16:creationId xmlns:a16="http://schemas.microsoft.com/office/drawing/2014/main" id="{A6D49DDD-411F-0B63-C161-DDB55EDBF995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4929;p57">
            <a:extLst>
              <a:ext uri="{FF2B5EF4-FFF2-40B4-BE49-F238E27FC236}">
                <a16:creationId xmlns:a16="http://schemas.microsoft.com/office/drawing/2014/main" id="{0F539DBF-6A76-5258-846C-795165B77AD7}"/>
              </a:ext>
            </a:extLst>
          </p:cNvPr>
          <p:cNvSpPr txBox="1">
            <a:spLocks/>
          </p:cNvSpPr>
          <p:nvPr/>
        </p:nvSpPr>
        <p:spPr>
          <a:xfrm>
            <a:off x="2365972" y="506041"/>
            <a:ext cx="7878563" cy="98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Efeito Doppler</a:t>
            </a:r>
          </a:p>
        </p:txBody>
      </p:sp>
      <p:graphicFrame>
        <p:nvGraphicFramePr>
          <p:cNvPr id="29" name="Espaço Reservado para Conteúdo 2">
            <a:extLst>
              <a:ext uri="{FF2B5EF4-FFF2-40B4-BE49-F238E27FC236}">
                <a16:creationId xmlns:a16="http://schemas.microsoft.com/office/drawing/2014/main" id="{C69D0DA3-9491-8E96-F405-014751D76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10043"/>
              </p:ext>
            </p:extLst>
          </p:nvPr>
        </p:nvGraphicFramePr>
        <p:xfrm>
          <a:off x="816335" y="1605145"/>
          <a:ext cx="10023426" cy="434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739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5051;p62">
            <a:extLst>
              <a:ext uri="{FF2B5EF4-FFF2-40B4-BE49-F238E27FC236}">
                <a16:creationId xmlns:a16="http://schemas.microsoft.com/office/drawing/2014/main" id="{B1255416-867E-B1E0-1D8A-E25AE16D32B6}"/>
              </a:ext>
            </a:extLst>
          </p:cNvPr>
          <p:cNvGrpSpPr/>
          <p:nvPr/>
        </p:nvGrpSpPr>
        <p:grpSpPr>
          <a:xfrm>
            <a:off x="2128603" y="3349442"/>
            <a:ext cx="7914807" cy="1016596"/>
            <a:chOff x="2878350" y="2124450"/>
            <a:chExt cx="5811196" cy="1016596"/>
          </a:xfrm>
        </p:grpSpPr>
        <p:sp>
          <p:nvSpPr>
            <p:cNvPr id="28" name="Google Shape;5052;p62">
              <a:extLst>
                <a:ext uri="{FF2B5EF4-FFF2-40B4-BE49-F238E27FC236}">
                  <a16:creationId xmlns:a16="http://schemas.microsoft.com/office/drawing/2014/main" id="{E0949023-28AE-AC6F-2401-7AE0B603AD54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053;p62">
              <a:extLst>
                <a:ext uri="{FF2B5EF4-FFF2-40B4-BE49-F238E27FC236}">
                  <a16:creationId xmlns:a16="http://schemas.microsoft.com/office/drawing/2014/main" id="{61B70339-DF02-66D8-738B-06449B685765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5054;p62">
            <a:extLst>
              <a:ext uri="{FF2B5EF4-FFF2-40B4-BE49-F238E27FC236}">
                <a16:creationId xmlns:a16="http://schemas.microsoft.com/office/drawing/2014/main" id="{59EA2935-7622-4349-C2C6-C185976D9290}"/>
              </a:ext>
            </a:extLst>
          </p:cNvPr>
          <p:cNvSpPr txBox="1">
            <a:spLocks/>
          </p:cNvSpPr>
          <p:nvPr/>
        </p:nvSpPr>
        <p:spPr>
          <a:xfrm>
            <a:off x="2918516" y="3275850"/>
            <a:ext cx="627278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Análise Matemática</a:t>
            </a:r>
          </a:p>
        </p:txBody>
      </p:sp>
      <p:sp>
        <p:nvSpPr>
          <p:cNvPr id="31" name="Google Shape;5055;p62">
            <a:extLst>
              <a:ext uri="{FF2B5EF4-FFF2-40B4-BE49-F238E27FC236}">
                <a16:creationId xmlns:a16="http://schemas.microsoft.com/office/drawing/2014/main" id="{CF1171B5-9908-D39C-1E45-BBB4691E259E}"/>
              </a:ext>
            </a:extLst>
          </p:cNvPr>
          <p:cNvSpPr txBox="1">
            <a:spLocks/>
          </p:cNvSpPr>
          <p:nvPr/>
        </p:nvSpPr>
        <p:spPr>
          <a:xfrm>
            <a:off x="5085211" y="1821194"/>
            <a:ext cx="20799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0"/>
              <a:buFont typeface="DM Serif Display"/>
              <a:buNone/>
              <a:tabLst/>
              <a:defRPr/>
            </a:pPr>
            <a:r>
              <a:rPr kumimoji="0" lang="en" sz="12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03</a:t>
            </a:r>
          </a:p>
        </p:txBody>
      </p:sp>
      <p:sp>
        <p:nvSpPr>
          <p:cNvPr id="32" name="Google Shape;5056;p62">
            <a:extLst>
              <a:ext uri="{FF2B5EF4-FFF2-40B4-BE49-F238E27FC236}">
                <a16:creationId xmlns:a16="http://schemas.microsoft.com/office/drawing/2014/main" id="{24E9A809-BE60-F606-3E88-7E3E7F79BA80}"/>
              </a:ext>
            </a:extLst>
          </p:cNvPr>
          <p:cNvSpPr txBox="1">
            <a:spLocks/>
          </p:cNvSpPr>
          <p:nvPr/>
        </p:nvSpPr>
        <p:spPr>
          <a:xfrm>
            <a:off x="3148892" y="4308542"/>
            <a:ext cx="5065524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16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Abordagem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das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equações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3346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7B88F6-D8EC-D7A8-A7E3-21AA9CAEA5E6}"/>
              </a:ext>
            </a:extLst>
          </p:cNvPr>
          <p:cNvSpPr txBox="1"/>
          <p:nvPr/>
        </p:nvSpPr>
        <p:spPr>
          <a:xfrm>
            <a:off x="1070881" y="6039512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 </a:t>
            </a:r>
            <a:r>
              <a:rPr lang="pt-BR" sz="1600" dirty="0">
                <a:solidFill>
                  <a:schemeClr val="accent1"/>
                </a:solidFill>
                <a:hlinkClick r:id="rId2"/>
              </a:rPr>
              <a:t>(5)</a:t>
            </a:r>
            <a:r>
              <a:rPr lang="pt-BR" sz="16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25CEF8-5816-DD7C-E1C5-83B9A70D78CE}"/>
              </a:ext>
            </a:extLst>
          </p:cNvPr>
          <p:cNvSpPr txBox="1"/>
          <p:nvPr/>
        </p:nvSpPr>
        <p:spPr>
          <a:xfrm>
            <a:off x="1070881" y="1970767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observador aproximando-se da fonte.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64E2E1-030F-D717-AA0F-DC69A96E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92" y="2354017"/>
            <a:ext cx="4122554" cy="3711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47C0DA-D5E4-F8CD-3096-AE557B2BAAF5}"/>
              </a:ext>
            </a:extLst>
          </p:cNvPr>
          <p:cNvSpPr txBox="1"/>
          <p:nvPr/>
        </p:nvSpPr>
        <p:spPr>
          <a:xfrm>
            <a:off x="5591332" y="2097572"/>
            <a:ext cx="5864876" cy="1738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>
                <a:latin typeface="Amasis MT Pro Light" panose="02040304050005020304" pitchFamily="18" charset="0"/>
              </a:rPr>
              <a:t>I - Se aproximando de uma fonte F. </a:t>
            </a:r>
          </a:p>
          <a:p>
            <a:pPr algn="just">
              <a:lnSpc>
                <a:spcPct val="150000"/>
              </a:lnSpc>
            </a:pPr>
            <a:r>
              <a:rPr lang="pt-BR" sz="2300" dirty="0">
                <a:latin typeface="Amasis MT Pro Light" panose="02040304050005020304" pitchFamily="18" charset="0"/>
              </a:rPr>
              <a:t>	Considere um ouvinte O se deslocando com velocidade </a:t>
            </a:r>
            <a:r>
              <a:rPr lang="pt-BR" sz="2300" dirty="0" err="1">
                <a:latin typeface="Amasis MT Pro Light" panose="02040304050005020304" pitchFamily="18" charset="0"/>
              </a:rPr>
              <a:t>Vo</a:t>
            </a:r>
            <a:r>
              <a:rPr lang="pt-BR" sz="2300" dirty="0">
                <a:latin typeface="Amasis MT Pro Light" panose="02040304050005020304" pitchFamily="18" charset="0"/>
              </a:rPr>
              <a:t>, em unidades do SI.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345F61-D646-01B9-641B-0234D1453719}"/>
              </a:ext>
            </a:extLst>
          </p:cNvPr>
          <p:cNvSpPr txBox="1"/>
          <p:nvPr/>
        </p:nvSpPr>
        <p:spPr>
          <a:xfrm>
            <a:off x="6151760" y="5496645"/>
            <a:ext cx="5181600" cy="83099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masis MT Pro Light" panose="02040304050005020304" pitchFamily="18" charset="0"/>
              </a:rPr>
              <a:t>Som mais agudo, frequência percebida maior que a emitida pela fonte.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0B2125D-E681-7C91-B947-7A8A04E33582}"/>
                  </a:ext>
                </a:extLst>
              </p:cNvPr>
              <p:cNvSpPr txBox="1"/>
              <p:nvPr/>
            </p:nvSpPr>
            <p:spPr>
              <a:xfrm>
                <a:off x="7080356" y="4145009"/>
                <a:ext cx="3442739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pt-BR" sz="3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0B2125D-E681-7C91-B947-7A8A04E33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56" y="4145009"/>
                <a:ext cx="3442739" cy="119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094842" y="393148"/>
            <a:ext cx="10556132" cy="1613033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28493"/>
            <a:ext cx="9815152" cy="15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repouso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e observador em movimento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828043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47C0DA-D5E4-F8CD-3096-AE557B2BAAF5}"/>
              </a:ext>
            </a:extLst>
          </p:cNvPr>
          <p:cNvSpPr txBox="1"/>
          <p:nvPr/>
        </p:nvSpPr>
        <p:spPr>
          <a:xfrm>
            <a:off x="899410" y="2006113"/>
            <a:ext cx="6415789" cy="1738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>
                <a:latin typeface="Amasis MT Pro Light" panose="02040304050005020304" pitchFamily="18" charset="0"/>
              </a:rPr>
              <a:t>II - Se afastando de uma fonte F. </a:t>
            </a:r>
          </a:p>
          <a:p>
            <a:pPr algn="just">
              <a:lnSpc>
                <a:spcPct val="150000"/>
              </a:lnSpc>
            </a:pPr>
            <a:r>
              <a:rPr lang="pt-BR" sz="2300" dirty="0">
                <a:latin typeface="Amasis MT Pro Light" panose="02040304050005020304" pitchFamily="18" charset="0"/>
              </a:rPr>
              <a:t>	Considere um ouvinte O se deslocando com velocidade </a:t>
            </a:r>
            <a:r>
              <a:rPr lang="pt-BR" sz="2300" dirty="0" err="1">
                <a:latin typeface="Amasis MT Pro Light" panose="02040304050005020304" pitchFamily="18" charset="0"/>
              </a:rPr>
              <a:t>Vo</a:t>
            </a:r>
            <a:r>
              <a:rPr lang="pt-BR" sz="2300" dirty="0">
                <a:latin typeface="Amasis MT Pro Light" panose="02040304050005020304" pitchFamily="18" charset="0"/>
              </a:rPr>
              <a:t>, em unidades do SI.</a:t>
            </a:r>
          </a:p>
        </p:txBody>
      </p:sp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094842" y="393148"/>
            <a:ext cx="10556132" cy="1613033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28493"/>
            <a:ext cx="9815152" cy="15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repouso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e observador em movimento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D239A0-D90D-88B3-45CC-A17FFB5F2766}"/>
              </a:ext>
            </a:extLst>
          </p:cNvPr>
          <p:cNvSpPr txBox="1"/>
          <p:nvPr/>
        </p:nvSpPr>
        <p:spPr>
          <a:xfrm>
            <a:off x="1419760" y="5455610"/>
            <a:ext cx="5147424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masis MT Pro Light" panose="02040304050005020304" pitchFamily="18" charset="0"/>
              </a:rPr>
              <a:t>Som mais grave, frequência percebida menor que a emitida pela fonte.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CACA888-3099-16A1-946F-EEFB3D3814B1}"/>
                  </a:ext>
                </a:extLst>
              </p:cNvPr>
              <p:cNvSpPr txBox="1"/>
              <p:nvPr/>
            </p:nvSpPr>
            <p:spPr>
              <a:xfrm>
                <a:off x="2110479" y="4000551"/>
                <a:ext cx="3442739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pt-BR" sz="3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CACA888-3099-16A1-946F-EEFB3D381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479" y="4000551"/>
                <a:ext cx="3442739" cy="119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35988A-0D72-D398-636D-DF0ADDC2CA23}"/>
              </a:ext>
            </a:extLst>
          </p:cNvPr>
          <p:cNvSpPr txBox="1"/>
          <p:nvPr/>
        </p:nvSpPr>
        <p:spPr>
          <a:xfrm>
            <a:off x="7602524" y="6071110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 </a:t>
            </a:r>
            <a:r>
              <a:rPr lang="pt-BR" sz="1600" dirty="0">
                <a:solidFill>
                  <a:schemeClr val="accent1"/>
                </a:solidFill>
                <a:hlinkClick r:id="rId3"/>
              </a:rPr>
              <a:t>(5)</a:t>
            </a:r>
            <a:r>
              <a:rPr lang="pt-BR" sz="16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8EA8EDA-1CD2-2159-C1C8-B06393CAC080}"/>
              </a:ext>
            </a:extLst>
          </p:cNvPr>
          <p:cNvSpPr txBox="1"/>
          <p:nvPr/>
        </p:nvSpPr>
        <p:spPr>
          <a:xfrm>
            <a:off x="7602524" y="2082758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observador afastando-se da fonte.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D8F695C-92E0-5A69-238D-6642D46C5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24" y="2434180"/>
            <a:ext cx="3690065" cy="36938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119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094842" y="393148"/>
            <a:ext cx="10556132" cy="1613033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28493"/>
            <a:ext cx="9815152" cy="15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movimento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e observador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repouso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6CA534-C501-3C9E-2DC3-707EA5E3EA92}"/>
              </a:ext>
            </a:extLst>
          </p:cNvPr>
          <p:cNvSpPr txBox="1"/>
          <p:nvPr/>
        </p:nvSpPr>
        <p:spPr>
          <a:xfrm>
            <a:off x="2355142" y="2399390"/>
            <a:ext cx="88724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masis MT Pro Light" panose="02040304050005020304" pitchFamily="18" charset="0"/>
              </a:rPr>
              <a:t>Suponha agora que a fonte está se movendo, com velocidade </a:t>
            </a:r>
            <a:r>
              <a:rPr lang="pt-BR" sz="2400" dirty="0" err="1">
                <a:latin typeface="Amasis MT Pro Light" panose="02040304050005020304" pitchFamily="18" charset="0"/>
              </a:rPr>
              <a:t>V</a:t>
            </a:r>
            <a:r>
              <a:rPr lang="pt-BR" sz="1800" dirty="0" err="1">
                <a:latin typeface="Amasis MT Pro Light" panose="02040304050005020304" pitchFamily="18" charset="0"/>
              </a:rPr>
              <a:t>f</a:t>
            </a:r>
            <a:r>
              <a:rPr lang="pt-BR" sz="2400" dirty="0">
                <a:latin typeface="Amasis MT Pro Light" panose="02040304050005020304" pitchFamily="18" charset="0"/>
              </a:rPr>
              <a:t> e o observador O em repouso.</a:t>
            </a:r>
          </a:p>
        </p:txBody>
      </p:sp>
      <p:pic>
        <p:nvPicPr>
          <p:cNvPr id="7" name="Gráfico 6" descr="Voltar com preenchimento sólido">
            <a:extLst>
              <a:ext uri="{FF2B5EF4-FFF2-40B4-BE49-F238E27FC236}">
                <a16:creationId xmlns:a16="http://schemas.microsoft.com/office/drawing/2014/main" id="{E098AAEA-BC4A-52C2-0CA5-BDDAB248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122" y="2258752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42032A-5B86-50C3-B9BB-20F126950230}"/>
              </a:ext>
            </a:extLst>
          </p:cNvPr>
          <p:cNvSpPr txBox="1"/>
          <p:nvPr/>
        </p:nvSpPr>
        <p:spPr>
          <a:xfrm>
            <a:off x="2377393" y="3517664"/>
            <a:ext cx="86819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Amasis MT Pro Light" panose="02040304050005020304" pitchFamily="18" charset="0"/>
              </a:rPr>
              <a:t>A velocidade da onda em relação ao meio no qual ela se propaga (o ar) é ainda igual a </a:t>
            </a:r>
            <a:r>
              <a:rPr lang="pt-BR" sz="2400" dirty="0" err="1">
                <a:latin typeface="Amasis MT Pro Light" panose="02040304050005020304" pitchFamily="18" charset="0"/>
              </a:rPr>
              <a:t>Vs</a:t>
            </a:r>
            <a:r>
              <a:rPr lang="pt-BR" sz="2400" dirty="0">
                <a:latin typeface="Amasis MT Pro Light" panose="02040304050005020304" pitchFamily="18" charset="0"/>
              </a:rPr>
              <a:t>, pois essa velocidade só depende das propriedades do meio e não se altera quando a fonte se move (YOUNG, 2008, p. 163).</a:t>
            </a:r>
          </a:p>
        </p:txBody>
      </p:sp>
      <p:pic>
        <p:nvPicPr>
          <p:cNvPr id="10" name="Gráfico 9" descr="Voltar com preenchimento sólido">
            <a:extLst>
              <a:ext uri="{FF2B5EF4-FFF2-40B4-BE49-F238E27FC236}">
                <a16:creationId xmlns:a16="http://schemas.microsoft.com/office/drawing/2014/main" id="{D00B7C0E-613B-F7EA-6FE4-A0ACC5C34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742" y="38931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0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7;p41">
            <a:extLst>
              <a:ext uri="{FF2B5EF4-FFF2-40B4-BE49-F238E27FC236}">
                <a16:creationId xmlns:a16="http://schemas.microsoft.com/office/drawing/2014/main" id="{B380BF4C-DB4A-0839-17E1-C1914B7C70F5}"/>
              </a:ext>
            </a:extLst>
          </p:cNvPr>
          <p:cNvSpPr/>
          <p:nvPr/>
        </p:nvSpPr>
        <p:spPr>
          <a:xfrm>
            <a:off x="1789080" y="2618605"/>
            <a:ext cx="861000" cy="857700"/>
          </a:xfrm>
          <a:prstGeom prst="ellipse">
            <a:avLst/>
          </a:prstGeom>
          <a:noFill/>
          <a:ln w="9525" cap="flat" cmpd="sng">
            <a:solidFill>
              <a:srgbClr val="24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578;p41">
            <a:extLst>
              <a:ext uri="{FF2B5EF4-FFF2-40B4-BE49-F238E27FC236}">
                <a16:creationId xmlns:a16="http://schemas.microsoft.com/office/drawing/2014/main" id="{EFE2894F-55A3-E1CE-5504-226BF10E5997}"/>
              </a:ext>
            </a:extLst>
          </p:cNvPr>
          <p:cNvSpPr/>
          <p:nvPr/>
        </p:nvSpPr>
        <p:spPr>
          <a:xfrm>
            <a:off x="1789080" y="3763017"/>
            <a:ext cx="861000" cy="857700"/>
          </a:xfrm>
          <a:prstGeom prst="ellipse">
            <a:avLst/>
          </a:prstGeom>
          <a:noFill/>
          <a:ln w="9525" cap="flat" cmpd="sng">
            <a:solidFill>
              <a:srgbClr val="24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580;p41">
            <a:extLst>
              <a:ext uri="{FF2B5EF4-FFF2-40B4-BE49-F238E27FC236}">
                <a16:creationId xmlns:a16="http://schemas.microsoft.com/office/drawing/2014/main" id="{A121494A-5761-CA8D-919E-E1FCA9A92926}"/>
              </a:ext>
            </a:extLst>
          </p:cNvPr>
          <p:cNvSpPr/>
          <p:nvPr/>
        </p:nvSpPr>
        <p:spPr>
          <a:xfrm>
            <a:off x="6661232" y="2637465"/>
            <a:ext cx="861000" cy="857700"/>
          </a:xfrm>
          <a:prstGeom prst="ellipse">
            <a:avLst/>
          </a:prstGeom>
          <a:noFill/>
          <a:ln w="9525" cap="flat" cmpd="sng">
            <a:solidFill>
              <a:srgbClr val="24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581;p41">
            <a:extLst>
              <a:ext uri="{FF2B5EF4-FFF2-40B4-BE49-F238E27FC236}">
                <a16:creationId xmlns:a16="http://schemas.microsoft.com/office/drawing/2014/main" id="{D8CDBBE2-01A0-711B-968D-145050D26626}"/>
              </a:ext>
            </a:extLst>
          </p:cNvPr>
          <p:cNvSpPr/>
          <p:nvPr/>
        </p:nvSpPr>
        <p:spPr>
          <a:xfrm>
            <a:off x="6661232" y="3781877"/>
            <a:ext cx="861000" cy="857700"/>
          </a:xfrm>
          <a:prstGeom prst="ellipse">
            <a:avLst/>
          </a:prstGeom>
          <a:noFill/>
          <a:ln w="9525" cap="flat" cmpd="sng">
            <a:solidFill>
              <a:srgbClr val="24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585;p41">
            <a:extLst>
              <a:ext uri="{FF2B5EF4-FFF2-40B4-BE49-F238E27FC236}">
                <a16:creationId xmlns:a16="http://schemas.microsoft.com/office/drawing/2014/main" id="{4728110C-58BE-D1F3-1A64-877AF1E7167A}"/>
              </a:ext>
            </a:extLst>
          </p:cNvPr>
          <p:cNvSpPr/>
          <p:nvPr/>
        </p:nvSpPr>
        <p:spPr>
          <a:xfrm>
            <a:off x="1789080" y="1474192"/>
            <a:ext cx="861000" cy="857700"/>
          </a:xfrm>
          <a:prstGeom prst="ellipse">
            <a:avLst/>
          </a:prstGeom>
          <a:noFill/>
          <a:ln w="9525" cap="flat" cmpd="sng">
            <a:solidFill>
              <a:srgbClr val="24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587;p41">
            <a:extLst>
              <a:ext uri="{FF2B5EF4-FFF2-40B4-BE49-F238E27FC236}">
                <a16:creationId xmlns:a16="http://schemas.microsoft.com/office/drawing/2014/main" id="{EC8015B9-70A7-E671-2C43-75892F013475}"/>
              </a:ext>
            </a:extLst>
          </p:cNvPr>
          <p:cNvSpPr txBox="1">
            <a:spLocks/>
          </p:cNvSpPr>
          <p:nvPr/>
        </p:nvSpPr>
        <p:spPr>
          <a:xfrm>
            <a:off x="2706656" y="1535432"/>
            <a:ext cx="288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Contexto Histórico</a:t>
            </a:r>
          </a:p>
        </p:txBody>
      </p:sp>
      <p:sp>
        <p:nvSpPr>
          <p:cNvPr id="19" name="Google Shape;588;p41">
            <a:extLst>
              <a:ext uri="{FF2B5EF4-FFF2-40B4-BE49-F238E27FC236}">
                <a16:creationId xmlns:a16="http://schemas.microsoft.com/office/drawing/2014/main" id="{1DF08F9B-B8FD-0A26-40DE-1EE34C5B230F}"/>
              </a:ext>
            </a:extLst>
          </p:cNvPr>
          <p:cNvSpPr txBox="1">
            <a:spLocks/>
          </p:cNvSpPr>
          <p:nvPr/>
        </p:nvSpPr>
        <p:spPr>
          <a:xfrm>
            <a:off x="1732556" y="1628694"/>
            <a:ext cx="97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en" sz="4500" b="0" i="0" u="none" strike="noStrike" kern="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01</a:t>
            </a:r>
          </a:p>
        </p:txBody>
      </p:sp>
      <p:sp>
        <p:nvSpPr>
          <p:cNvPr id="21" name="Google Shape;589;p41">
            <a:extLst>
              <a:ext uri="{FF2B5EF4-FFF2-40B4-BE49-F238E27FC236}">
                <a16:creationId xmlns:a16="http://schemas.microsoft.com/office/drawing/2014/main" id="{51FBAE5D-A9FF-0D5D-FFB4-524B31989E3E}"/>
              </a:ext>
            </a:extLst>
          </p:cNvPr>
          <p:cNvSpPr txBox="1">
            <a:spLocks/>
          </p:cNvSpPr>
          <p:nvPr/>
        </p:nvSpPr>
        <p:spPr>
          <a:xfrm>
            <a:off x="2706656" y="1902307"/>
            <a:ext cx="3389344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Breve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linha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do tempo.</a:t>
            </a:r>
          </a:p>
        </p:txBody>
      </p:sp>
      <p:sp>
        <p:nvSpPr>
          <p:cNvPr id="23" name="Google Shape;590;p41">
            <a:extLst>
              <a:ext uri="{FF2B5EF4-FFF2-40B4-BE49-F238E27FC236}">
                <a16:creationId xmlns:a16="http://schemas.microsoft.com/office/drawing/2014/main" id="{1479CB54-B13C-5DAF-9163-4F48759E3BA8}"/>
              </a:ext>
            </a:extLst>
          </p:cNvPr>
          <p:cNvSpPr txBox="1">
            <a:spLocks/>
          </p:cNvSpPr>
          <p:nvPr/>
        </p:nvSpPr>
        <p:spPr>
          <a:xfrm>
            <a:off x="1732556" y="2777203"/>
            <a:ext cx="97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en" sz="4500" b="0" i="0" u="none" strike="noStrike" kern="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02</a:t>
            </a:r>
          </a:p>
        </p:txBody>
      </p:sp>
      <p:sp>
        <p:nvSpPr>
          <p:cNvPr id="25" name="Google Shape;591;p41">
            <a:extLst>
              <a:ext uri="{FF2B5EF4-FFF2-40B4-BE49-F238E27FC236}">
                <a16:creationId xmlns:a16="http://schemas.microsoft.com/office/drawing/2014/main" id="{DD3610AF-120A-A0A6-A19E-F5AF82CF4B0C}"/>
              </a:ext>
            </a:extLst>
          </p:cNvPr>
          <p:cNvSpPr txBox="1">
            <a:spLocks/>
          </p:cNvSpPr>
          <p:nvPr/>
        </p:nvSpPr>
        <p:spPr>
          <a:xfrm>
            <a:off x="2706656" y="2686500"/>
            <a:ext cx="372412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Definição do </a:t>
            </a:r>
            <a:r>
              <a:rPr kumimoji="0" lang="pt-BR" sz="25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Fen</a:t>
            </a:r>
            <a:r>
              <a:rPr lang="pt-BR" kern="0" dirty="0" err="1">
                <a:solidFill>
                  <a:srgbClr val="242424"/>
                </a:solidFill>
              </a:rPr>
              <a:t>ômeno</a:t>
            </a: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 </a:t>
            </a:r>
          </a:p>
        </p:txBody>
      </p:sp>
      <p:sp>
        <p:nvSpPr>
          <p:cNvPr id="27" name="Google Shape;592;p41">
            <a:extLst>
              <a:ext uri="{FF2B5EF4-FFF2-40B4-BE49-F238E27FC236}">
                <a16:creationId xmlns:a16="http://schemas.microsoft.com/office/drawing/2014/main" id="{56083A15-D9E3-9551-AD93-8CDFB35B5A7E}"/>
              </a:ext>
            </a:extLst>
          </p:cNvPr>
          <p:cNvSpPr txBox="1">
            <a:spLocks/>
          </p:cNvSpPr>
          <p:nvPr/>
        </p:nvSpPr>
        <p:spPr>
          <a:xfrm>
            <a:off x="2706655" y="3053801"/>
            <a:ext cx="3624507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Abordagem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qualitativa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.</a:t>
            </a:r>
          </a:p>
        </p:txBody>
      </p:sp>
      <p:sp>
        <p:nvSpPr>
          <p:cNvPr id="29" name="Google Shape;593;p41">
            <a:extLst>
              <a:ext uri="{FF2B5EF4-FFF2-40B4-BE49-F238E27FC236}">
                <a16:creationId xmlns:a16="http://schemas.microsoft.com/office/drawing/2014/main" id="{17866491-2541-DAC2-71F7-DF5B0A12630F}"/>
              </a:ext>
            </a:extLst>
          </p:cNvPr>
          <p:cNvSpPr txBox="1">
            <a:spLocks/>
          </p:cNvSpPr>
          <p:nvPr/>
        </p:nvSpPr>
        <p:spPr>
          <a:xfrm>
            <a:off x="1732556" y="3925711"/>
            <a:ext cx="97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en" sz="4500" b="0" i="0" u="none" strike="noStrike" kern="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03</a:t>
            </a:r>
          </a:p>
        </p:txBody>
      </p:sp>
      <p:sp>
        <p:nvSpPr>
          <p:cNvPr id="31" name="Google Shape;594;p41">
            <a:extLst>
              <a:ext uri="{FF2B5EF4-FFF2-40B4-BE49-F238E27FC236}">
                <a16:creationId xmlns:a16="http://schemas.microsoft.com/office/drawing/2014/main" id="{D57EA5FF-0655-C25A-75BC-642AFC67B5CC}"/>
              </a:ext>
            </a:extLst>
          </p:cNvPr>
          <p:cNvSpPr txBox="1">
            <a:spLocks/>
          </p:cNvSpPr>
          <p:nvPr/>
        </p:nvSpPr>
        <p:spPr>
          <a:xfrm>
            <a:off x="2706656" y="3837569"/>
            <a:ext cx="33893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Análise Matemática</a:t>
            </a:r>
          </a:p>
        </p:txBody>
      </p:sp>
      <p:sp>
        <p:nvSpPr>
          <p:cNvPr id="33" name="Google Shape;595;p41">
            <a:extLst>
              <a:ext uri="{FF2B5EF4-FFF2-40B4-BE49-F238E27FC236}">
                <a16:creationId xmlns:a16="http://schemas.microsoft.com/office/drawing/2014/main" id="{33FEACA4-F4D4-9EEF-D42C-326196F2EBE0}"/>
              </a:ext>
            </a:extLst>
          </p:cNvPr>
          <p:cNvSpPr txBox="1">
            <a:spLocks/>
          </p:cNvSpPr>
          <p:nvPr/>
        </p:nvSpPr>
        <p:spPr>
          <a:xfrm>
            <a:off x="2706655" y="4205295"/>
            <a:ext cx="3604204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Abordagem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das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equações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.</a:t>
            </a:r>
          </a:p>
        </p:txBody>
      </p:sp>
      <p:sp>
        <p:nvSpPr>
          <p:cNvPr id="37" name="Google Shape;597;p41">
            <a:extLst>
              <a:ext uri="{FF2B5EF4-FFF2-40B4-BE49-F238E27FC236}">
                <a16:creationId xmlns:a16="http://schemas.microsoft.com/office/drawing/2014/main" id="{BE1F2C39-B070-ECEB-98B7-03C27449699C}"/>
              </a:ext>
            </a:extLst>
          </p:cNvPr>
          <p:cNvSpPr txBox="1">
            <a:spLocks/>
          </p:cNvSpPr>
          <p:nvPr/>
        </p:nvSpPr>
        <p:spPr>
          <a:xfrm>
            <a:off x="7527816" y="2632545"/>
            <a:ext cx="288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Aplicações</a:t>
            </a:r>
          </a:p>
        </p:txBody>
      </p:sp>
      <p:sp>
        <p:nvSpPr>
          <p:cNvPr id="39" name="Google Shape;598;p41">
            <a:extLst>
              <a:ext uri="{FF2B5EF4-FFF2-40B4-BE49-F238E27FC236}">
                <a16:creationId xmlns:a16="http://schemas.microsoft.com/office/drawing/2014/main" id="{D80AEBA5-98EC-8CB8-277A-BB3C431D5A94}"/>
              </a:ext>
            </a:extLst>
          </p:cNvPr>
          <p:cNvSpPr txBox="1">
            <a:spLocks/>
          </p:cNvSpPr>
          <p:nvPr/>
        </p:nvSpPr>
        <p:spPr>
          <a:xfrm>
            <a:off x="7635332" y="2966085"/>
            <a:ext cx="3389343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indent="0">
              <a:buClr>
                <a:srgbClr val="EB9FC2"/>
              </a:buClr>
            </a:pP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Situações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 do </a:t>
            </a: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cotidiano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  <a:p>
            <a:pPr marL="0" indent="0">
              <a:buClr>
                <a:srgbClr val="EB9FC2"/>
              </a:buClr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</p:txBody>
      </p:sp>
      <p:sp>
        <p:nvSpPr>
          <p:cNvPr id="41" name="Google Shape;599;p41">
            <a:extLst>
              <a:ext uri="{FF2B5EF4-FFF2-40B4-BE49-F238E27FC236}">
                <a16:creationId xmlns:a16="http://schemas.microsoft.com/office/drawing/2014/main" id="{15D264A4-60C0-E21D-8BC2-E623A103EFB7}"/>
              </a:ext>
            </a:extLst>
          </p:cNvPr>
          <p:cNvSpPr txBox="1">
            <a:spLocks/>
          </p:cNvSpPr>
          <p:nvPr/>
        </p:nvSpPr>
        <p:spPr>
          <a:xfrm>
            <a:off x="6604675" y="2796063"/>
            <a:ext cx="97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en" sz="4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05</a:t>
            </a:r>
          </a:p>
        </p:txBody>
      </p:sp>
      <p:sp>
        <p:nvSpPr>
          <p:cNvPr id="47" name="Google Shape;602;p41">
            <a:extLst>
              <a:ext uri="{FF2B5EF4-FFF2-40B4-BE49-F238E27FC236}">
                <a16:creationId xmlns:a16="http://schemas.microsoft.com/office/drawing/2014/main" id="{EA2D34E6-18C1-8212-0FAB-9A6B211E2D9C}"/>
              </a:ext>
            </a:extLst>
          </p:cNvPr>
          <p:cNvSpPr txBox="1">
            <a:spLocks/>
          </p:cNvSpPr>
          <p:nvPr/>
        </p:nvSpPr>
        <p:spPr>
          <a:xfrm>
            <a:off x="6604675" y="3944571"/>
            <a:ext cx="97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en" sz="4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06</a:t>
            </a:r>
          </a:p>
        </p:txBody>
      </p:sp>
      <p:sp>
        <p:nvSpPr>
          <p:cNvPr id="67" name="Google Shape;597;p41">
            <a:extLst>
              <a:ext uri="{FF2B5EF4-FFF2-40B4-BE49-F238E27FC236}">
                <a16:creationId xmlns:a16="http://schemas.microsoft.com/office/drawing/2014/main" id="{BAE97C57-3998-2C51-E00A-3EB0F12BA0F9}"/>
              </a:ext>
            </a:extLst>
          </p:cNvPr>
          <p:cNvSpPr txBox="1">
            <a:spLocks/>
          </p:cNvSpPr>
          <p:nvPr/>
        </p:nvSpPr>
        <p:spPr>
          <a:xfrm>
            <a:off x="7565389" y="3782270"/>
            <a:ext cx="288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</a:rPr>
              <a:t>Referências</a:t>
            </a:r>
            <a:endParaRPr kumimoji="0" lang="pt-BR" sz="2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DM Serif Display"/>
              <a:sym typeface="DM Serif Display"/>
            </a:endParaRPr>
          </a:p>
        </p:txBody>
      </p:sp>
      <p:sp>
        <p:nvSpPr>
          <p:cNvPr id="69" name="Google Shape;598;p41">
            <a:extLst>
              <a:ext uri="{FF2B5EF4-FFF2-40B4-BE49-F238E27FC236}">
                <a16:creationId xmlns:a16="http://schemas.microsoft.com/office/drawing/2014/main" id="{149B924C-6860-76BA-6B8D-F26C4127E263}"/>
              </a:ext>
            </a:extLst>
          </p:cNvPr>
          <p:cNvSpPr txBox="1">
            <a:spLocks/>
          </p:cNvSpPr>
          <p:nvPr/>
        </p:nvSpPr>
        <p:spPr>
          <a:xfrm>
            <a:off x="7565388" y="4149134"/>
            <a:ext cx="3389343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Principais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 </a:t>
            </a: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acessos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</p:txBody>
      </p:sp>
      <p:grpSp>
        <p:nvGrpSpPr>
          <p:cNvPr id="82" name="Google Shape;582;p41">
            <a:extLst>
              <a:ext uri="{FF2B5EF4-FFF2-40B4-BE49-F238E27FC236}">
                <a16:creationId xmlns:a16="http://schemas.microsoft.com/office/drawing/2014/main" id="{182C31BA-FC74-1492-BB00-CA72395F01BB}"/>
              </a:ext>
            </a:extLst>
          </p:cNvPr>
          <p:cNvGrpSpPr/>
          <p:nvPr/>
        </p:nvGrpSpPr>
        <p:grpSpPr>
          <a:xfrm>
            <a:off x="442200" y="583743"/>
            <a:ext cx="8259600" cy="608118"/>
            <a:chOff x="515350" y="538125"/>
            <a:chExt cx="8259600" cy="608118"/>
          </a:xfrm>
        </p:grpSpPr>
        <p:sp>
          <p:nvSpPr>
            <p:cNvPr id="83" name="Google Shape;583;p41">
              <a:extLst>
                <a:ext uri="{FF2B5EF4-FFF2-40B4-BE49-F238E27FC236}">
                  <a16:creationId xmlns:a16="http://schemas.microsoft.com/office/drawing/2014/main" id="{C41D8655-3853-7922-6C71-4234E853A71D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584;p41">
              <a:extLst>
                <a:ext uri="{FF2B5EF4-FFF2-40B4-BE49-F238E27FC236}">
                  <a16:creationId xmlns:a16="http://schemas.microsoft.com/office/drawing/2014/main" id="{514686E7-00A0-DD13-B034-CB60224EB75B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586;p41">
            <a:extLst>
              <a:ext uri="{FF2B5EF4-FFF2-40B4-BE49-F238E27FC236}">
                <a16:creationId xmlns:a16="http://schemas.microsoft.com/office/drawing/2014/main" id="{F131AEA0-02D4-AAA5-64FD-ACDDD21E48E1}"/>
              </a:ext>
            </a:extLst>
          </p:cNvPr>
          <p:cNvSpPr txBox="1">
            <a:spLocks/>
          </p:cNvSpPr>
          <p:nvPr/>
        </p:nvSpPr>
        <p:spPr>
          <a:xfrm>
            <a:off x="713225" y="539325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Malayalam"/>
              <a:buNone/>
              <a:defRPr sz="28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algn="ctr"/>
            <a:r>
              <a:rPr lang="pt-BR" sz="3200" dirty="0">
                <a:latin typeface="Baguet Script" panose="00000500000000000000" pitchFamily="2" charset="0"/>
              </a:rPr>
              <a:t>O que será estudado...</a:t>
            </a:r>
          </a:p>
        </p:txBody>
      </p:sp>
      <p:sp>
        <p:nvSpPr>
          <p:cNvPr id="93" name="Espaço Reservado para Número de Slide 92">
            <a:extLst>
              <a:ext uri="{FF2B5EF4-FFF2-40B4-BE49-F238E27FC236}">
                <a16:creationId xmlns:a16="http://schemas.microsoft.com/office/drawing/2014/main" id="{AF5D74CA-76AD-21AA-DB9C-43A857748B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839BF9E3-3097-453F-9343-59E136D2FE30}" type="slidenum">
              <a:rPr lang="pt-BR" smtClean="0"/>
              <a:t>2</a:t>
            </a:fld>
            <a:endParaRPr lang="pt-BR" dirty="0"/>
          </a:p>
        </p:txBody>
      </p:sp>
      <p:sp>
        <p:nvSpPr>
          <p:cNvPr id="94" name="Espaço Reservado para Rodapé 22">
            <a:extLst>
              <a:ext uri="{FF2B5EF4-FFF2-40B4-BE49-F238E27FC236}">
                <a16:creationId xmlns:a16="http://schemas.microsoft.com/office/drawing/2014/main" id="{8ECF5C6F-BA6A-868C-3D06-3F27899FD786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sp>
        <p:nvSpPr>
          <p:cNvPr id="96" name="Google Shape;579;p41">
            <a:extLst>
              <a:ext uri="{FF2B5EF4-FFF2-40B4-BE49-F238E27FC236}">
                <a16:creationId xmlns:a16="http://schemas.microsoft.com/office/drawing/2014/main" id="{BB03B0DC-D150-793B-9DB0-DB51B88ED61F}"/>
              </a:ext>
            </a:extLst>
          </p:cNvPr>
          <p:cNvSpPr/>
          <p:nvPr/>
        </p:nvSpPr>
        <p:spPr>
          <a:xfrm>
            <a:off x="6604675" y="1443286"/>
            <a:ext cx="861000" cy="857700"/>
          </a:xfrm>
          <a:prstGeom prst="ellipse">
            <a:avLst/>
          </a:prstGeom>
          <a:noFill/>
          <a:ln w="9525" cap="flat" cmpd="sng">
            <a:solidFill>
              <a:srgbClr val="2424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" name="Google Shape;596;p41">
            <a:extLst>
              <a:ext uri="{FF2B5EF4-FFF2-40B4-BE49-F238E27FC236}">
                <a16:creationId xmlns:a16="http://schemas.microsoft.com/office/drawing/2014/main" id="{625615E1-35C0-E669-3A73-1F6C82AC132E}"/>
              </a:ext>
            </a:extLst>
          </p:cNvPr>
          <p:cNvSpPr txBox="1">
            <a:spLocks/>
          </p:cNvSpPr>
          <p:nvPr/>
        </p:nvSpPr>
        <p:spPr>
          <a:xfrm>
            <a:off x="6548118" y="1597788"/>
            <a:ext cx="974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4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en" sz="4500" b="0" i="0" u="none" strike="noStrike" kern="0" cap="none" spc="0" normalizeH="0" baseline="0" noProof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04</a:t>
            </a:r>
          </a:p>
        </p:txBody>
      </p:sp>
      <p:sp>
        <p:nvSpPr>
          <p:cNvPr id="100" name="Google Shape;597;p41">
            <a:extLst>
              <a:ext uri="{FF2B5EF4-FFF2-40B4-BE49-F238E27FC236}">
                <a16:creationId xmlns:a16="http://schemas.microsoft.com/office/drawing/2014/main" id="{93BDD760-8EAC-1A59-A17E-E262BB67D07F}"/>
              </a:ext>
            </a:extLst>
          </p:cNvPr>
          <p:cNvSpPr txBox="1">
            <a:spLocks/>
          </p:cNvSpPr>
          <p:nvPr/>
        </p:nvSpPr>
        <p:spPr>
          <a:xfrm>
            <a:off x="7522587" y="1504530"/>
            <a:ext cx="288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nek Malayalam"/>
              <a:buNone/>
              <a:defRPr sz="2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000"/>
              <a:buFont typeface="Anek Malayalam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DM Serif Display"/>
                <a:sym typeface="DM Serif Display"/>
              </a:rPr>
              <a:t>Análise Gráfica</a:t>
            </a:r>
          </a:p>
        </p:txBody>
      </p:sp>
      <p:sp>
        <p:nvSpPr>
          <p:cNvPr id="102" name="Google Shape;598;p41">
            <a:extLst>
              <a:ext uri="{FF2B5EF4-FFF2-40B4-BE49-F238E27FC236}">
                <a16:creationId xmlns:a16="http://schemas.microsoft.com/office/drawing/2014/main" id="{53F806DC-A6A1-E0FF-1ECC-C5879A63A3BE}"/>
              </a:ext>
            </a:extLst>
          </p:cNvPr>
          <p:cNvSpPr txBox="1">
            <a:spLocks/>
          </p:cNvSpPr>
          <p:nvPr/>
        </p:nvSpPr>
        <p:spPr>
          <a:xfrm>
            <a:off x="7522586" y="1871394"/>
            <a:ext cx="3389343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Representação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 </a:t>
            </a: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gráfica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</p:txBody>
      </p:sp>
    </p:spTree>
    <p:extLst>
      <p:ext uri="{BB962C8B-B14F-4D97-AF65-F5344CB8AC3E}">
        <p14:creationId xmlns:p14="http://schemas.microsoft.com/office/powerpoint/2010/main" val="4280251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094842" y="393148"/>
            <a:ext cx="10556132" cy="1613033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28493"/>
            <a:ext cx="9815152" cy="15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movimento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e observador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repouso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38CAB5-C1DC-E871-A469-A6CFD9553EFE}"/>
              </a:ext>
            </a:extLst>
          </p:cNvPr>
          <p:cNvSpPr txBox="1"/>
          <p:nvPr/>
        </p:nvSpPr>
        <p:spPr>
          <a:xfrm>
            <a:off x="5626886" y="2018853"/>
            <a:ext cx="5728269" cy="140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800" dirty="0">
                <a:latin typeface="Amasis MT Pro Light" panose="02040304050005020304" pitchFamily="18" charset="0"/>
              </a:rPr>
              <a:t>	</a:t>
            </a:r>
            <a:r>
              <a:rPr lang="en-US" sz="2800" b="1" dirty="0">
                <a:latin typeface="Amasis MT Pro Light" panose="02040304050005020304" pitchFamily="18" charset="0"/>
              </a:rPr>
              <a:t>I – Fonte se aproximando do observador.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CC81A9-BAC0-1343-9CB1-B858A280CF86}"/>
              </a:ext>
            </a:extLst>
          </p:cNvPr>
          <p:cNvSpPr txBox="1"/>
          <p:nvPr/>
        </p:nvSpPr>
        <p:spPr>
          <a:xfrm>
            <a:off x="6151760" y="5092212"/>
            <a:ext cx="518160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masis MT Pro Light" panose="02040304050005020304" pitchFamily="18" charset="0"/>
              </a:rPr>
              <a:t>Som mais agudo, frequência percebida maior que a emitida pela fonte.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18E90B-8DCC-5DFB-3789-A009B9674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9" t="10436" r="2800" b="16971"/>
          <a:stretch/>
        </p:blipFill>
        <p:spPr>
          <a:xfrm>
            <a:off x="1017783" y="2357012"/>
            <a:ext cx="3884001" cy="3512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608F9F-8C5D-7E98-19AF-E8EA705CAF1D}"/>
              </a:ext>
            </a:extLst>
          </p:cNvPr>
          <p:cNvSpPr txBox="1"/>
          <p:nvPr/>
        </p:nvSpPr>
        <p:spPr>
          <a:xfrm>
            <a:off x="1017782" y="2018853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fonte aproximando-se do observador.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9704EE-990F-89C1-4396-85D79151E211}"/>
              </a:ext>
            </a:extLst>
          </p:cNvPr>
          <p:cNvSpPr txBox="1"/>
          <p:nvPr/>
        </p:nvSpPr>
        <p:spPr>
          <a:xfrm>
            <a:off x="1192749" y="5869488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 </a:t>
            </a:r>
            <a:r>
              <a:rPr lang="pt-BR" sz="1600" dirty="0">
                <a:solidFill>
                  <a:schemeClr val="accent1"/>
                </a:solidFill>
                <a:hlinkClick r:id="rId3"/>
              </a:rPr>
              <a:t>(5)</a:t>
            </a:r>
            <a:r>
              <a:rPr lang="pt-BR" sz="1600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81257B9-3E81-4D42-B873-86D7A6CD37F8}"/>
                  </a:ext>
                </a:extLst>
              </p:cNvPr>
              <p:cNvSpPr txBox="1"/>
              <p:nvPr/>
            </p:nvSpPr>
            <p:spPr>
              <a:xfrm>
                <a:off x="7080733" y="3586127"/>
                <a:ext cx="3442739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81257B9-3E81-4D42-B873-86D7A6CD3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33" y="3586127"/>
                <a:ext cx="3442739" cy="119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3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094842" y="393148"/>
            <a:ext cx="10556132" cy="1613033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28493"/>
            <a:ext cx="9815152" cy="15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movimento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e observador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repouso</a:t>
            </a: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 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A98417-97EF-562C-C28B-AB813FCA23BA}"/>
              </a:ext>
            </a:extLst>
          </p:cNvPr>
          <p:cNvSpPr txBox="1"/>
          <p:nvPr/>
        </p:nvSpPr>
        <p:spPr>
          <a:xfrm>
            <a:off x="847312" y="1977554"/>
            <a:ext cx="572826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800" b="1" dirty="0">
                <a:latin typeface="Amasis MT Pro Light" panose="02040304050005020304" pitchFamily="18" charset="0"/>
              </a:rPr>
              <a:t>II – Fonte se </a:t>
            </a:r>
            <a:r>
              <a:rPr lang="en-US" sz="2800" b="1" dirty="0" err="1">
                <a:latin typeface="Amasis MT Pro Light" panose="02040304050005020304" pitchFamily="18" charset="0"/>
              </a:rPr>
              <a:t>afastando</a:t>
            </a:r>
            <a:r>
              <a:rPr lang="en-US" sz="2800" b="1" dirty="0">
                <a:latin typeface="Amasis MT Pro Light" panose="02040304050005020304" pitchFamily="18" charset="0"/>
              </a:rPr>
              <a:t> do observador.</a:t>
            </a:r>
            <a:endParaRPr lang="en-US" sz="2400" b="1" dirty="0">
              <a:latin typeface="Amasis MT Pro Light" panose="020403040500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F79295-DFA7-F9EB-71E8-8CBFF32452C4}"/>
              </a:ext>
            </a:extLst>
          </p:cNvPr>
          <p:cNvSpPr txBox="1"/>
          <p:nvPr/>
        </p:nvSpPr>
        <p:spPr>
          <a:xfrm>
            <a:off x="1250878" y="5102940"/>
            <a:ext cx="518160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masis MT Pro Light" panose="02040304050005020304" pitchFamily="18" charset="0"/>
              </a:rPr>
              <a:t>Som mais grave, frequência percebida menor que a emitida pela fonte.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4CF64B6-FD15-D309-0464-93DF57E7A8CF}"/>
                  </a:ext>
                </a:extLst>
              </p:cNvPr>
              <p:cNvSpPr txBox="1"/>
              <p:nvPr/>
            </p:nvSpPr>
            <p:spPr>
              <a:xfrm>
                <a:off x="1990078" y="3555871"/>
                <a:ext cx="3442739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4CF64B6-FD15-D309-0464-93DF57E7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78" y="3555871"/>
                <a:ext cx="3442739" cy="119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6CE615-D7A4-7B32-7BF5-BBCCD732D6E0}"/>
              </a:ext>
            </a:extLst>
          </p:cNvPr>
          <p:cNvSpPr txBox="1"/>
          <p:nvPr/>
        </p:nvSpPr>
        <p:spPr>
          <a:xfrm>
            <a:off x="7189776" y="2001695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fonte afastando-se do observador.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90218A-44B6-A248-7CFF-535E83C2E01C}"/>
              </a:ext>
            </a:extLst>
          </p:cNvPr>
          <p:cNvSpPr txBox="1"/>
          <p:nvPr/>
        </p:nvSpPr>
        <p:spPr>
          <a:xfrm>
            <a:off x="7397881" y="5820254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</a:t>
            </a:r>
            <a:r>
              <a:rPr lang="pt-BR" sz="1600" dirty="0">
                <a:solidFill>
                  <a:schemeClr val="bg1"/>
                </a:solidFill>
              </a:rPr>
              <a:t> </a:t>
            </a:r>
            <a:r>
              <a:rPr lang="pt-BR" sz="1600" dirty="0">
                <a:solidFill>
                  <a:schemeClr val="accent1"/>
                </a:solidFill>
                <a:hlinkClick r:id="rId3"/>
              </a:rPr>
              <a:t>(5)</a:t>
            </a:r>
            <a:r>
              <a:rPr lang="pt-BR" sz="16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624569-C4E1-1CCA-1AD0-3BB2DA0C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96" y="2304664"/>
            <a:ext cx="4072791" cy="3515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861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112676" y="556177"/>
            <a:ext cx="10556132" cy="747007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34894"/>
            <a:ext cx="9815152" cy="92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e observador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movimento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C43854-63BA-975A-27E4-1E63E9156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1" t="7815" r="4259" b="14521"/>
          <a:stretch/>
        </p:blipFill>
        <p:spPr>
          <a:xfrm>
            <a:off x="761874" y="1754522"/>
            <a:ext cx="4711408" cy="43331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90D5C8-61DC-EC58-663E-9E0738230AFD}"/>
              </a:ext>
            </a:extLst>
          </p:cNvPr>
          <p:cNvSpPr txBox="1"/>
          <p:nvPr/>
        </p:nvSpPr>
        <p:spPr>
          <a:xfrm>
            <a:off x="1347470" y="6074900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 </a:t>
            </a:r>
            <a:r>
              <a:rPr lang="pt-BR" sz="1600" dirty="0">
                <a:solidFill>
                  <a:schemeClr val="accent1"/>
                </a:solidFill>
                <a:hlinkClick r:id="rId3"/>
              </a:rPr>
              <a:t>(5)</a:t>
            </a:r>
            <a:r>
              <a:rPr lang="pt-BR" sz="16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E6F08C-7100-245B-FD30-5B2D4304B706}"/>
              </a:ext>
            </a:extLst>
          </p:cNvPr>
          <p:cNvSpPr txBox="1"/>
          <p:nvPr/>
        </p:nvSpPr>
        <p:spPr>
          <a:xfrm>
            <a:off x="1219261" y="1381763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fonte e observador se aproximando.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BD4907-0554-6AB9-9B86-02405312204B}"/>
              </a:ext>
            </a:extLst>
          </p:cNvPr>
          <p:cNvSpPr txBox="1"/>
          <p:nvPr/>
        </p:nvSpPr>
        <p:spPr>
          <a:xfrm>
            <a:off x="5966944" y="1381763"/>
            <a:ext cx="572826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800" b="1" dirty="0">
                <a:latin typeface="Amasis MT Pro Light" panose="02040304050005020304" pitchFamily="18" charset="0"/>
              </a:rPr>
              <a:t>I – Aproximação.</a:t>
            </a:r>
            <a:endParaRPr lang="en-US" sz="2400" b="1" dirty="0">
              <a:latin typeface="Amasis MT Pro Light" panose="020403040500050203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B169D8A-1580-8308-7801-85402380199E}"/>
              </a:ext>
            </a:extLst>
          </p:cNvPr>
          <p:cNvSpPr txBox="1"/>
          <p:nvPr/>
        </p:nvSpPr>
        <p:spPr>
          <a:xfrm>
            <a:off x="6095999" y="4142170"/>
            <a:ext cx="518160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masis MT Pro Light" panose="02040304050005020304" pitchFamily="18" charset="0"/>
              </a:rPr>
              <a:t>Som mais agudo, frequência percebida maior que  a emitida pela fonte.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F0F4E1A-3B23-C347-02DD-2F85F5ED7F2B}"/>
                  </a:ext>
                </a:extLst>
              </p:cNvPr>
              <p:cNvSpPr txBox="1"/>
              <p:nvPr/>
            </p:nvSpPr>
            <p:spPr>
              <a:xfrm>
                <a:off x="7055918" y="2442670"/>
                <a:ext cx="3442739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F0F4E1A-3B23-C347-02DD-2F85F5ED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918" y="2442670"/>
                <a:ext cx="3442739" cy="119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191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5" name="Google Shape;765;p48">
            <a:extLst>
              <a:ext uri="{FF2B5EF4-FFF2-40B4-BE49-F238E27FC236}">
                <a16:creationId xmlns:a16="http://schemas.microsoft.com/office/drawing/2014/main" id="{47EA8284-1245-7A78-A1AC-5717E08EBDD6}"/>
              </a:ext>
            </a:extLst>
          </p:cNvPr>
          <p:cNvGrpSpPr/>
          <p:nvPr/>
        </p:nvGrpSpPr>
        <p:grpSpPr>
          <a:xfrm>
            <a:off x="1112676" y="556177"/>
            <a:ext cx="10556132" cy="747007"/>
            <a:chOff x="4571880" y="386308"/>
            <a:chExt cx="4203456" cy="2069893"/>
          </a:xfrm>
        </p:grpSpPr>
        <p:sp>
          <p:nvSpPr>
            <p:cNvPr id="16" name="Google Shape;766;p48">
              <a:extLst>
                <a:ext uri="{FF2B5EF4-FFF2-40B4-BE49-F238E27FC236}">
                  <a16:creationId xmlns:a16="http://schemas.microsoft.com/office/drawing/2014/main" id="{D055704E-8CDF-4CB0-E4E7-33CF68ED41C9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7;p48">
              <a:extLst>
                <a:ext uri="{FF2B5EF4-FFF2-40B4-BE49-F238E27FC236}">
                  <a16:creationId xmlns:a16="http://schemas.microsoft.com/office/drawing/2014/main" id="{9B647FFF-5B2D-C1FE-F20E-90F880E0A850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769;p48">
            <a:extLst>
              <a:ext uri="{FF2B5EF4-FFF2-40B4-BE49-F238E27FC236}">
                <a16:creationId xmlns:a16="http://schemas.microsoft.com/office/drawing/2014/main" id="{894E9B26-E412-C4D2-8F5E-03107E75964D}"/>
              </a:ext>
            </a:extLst>
          </p:cNvPr>
          <p:cNvSpPr txBox="1">
            <a:spLocks/>
          </p:cNvSpPr>
          <p:nvPr/>
        </p:nvSpPr>
        <p:spPr>
          <a:xfrm>
            <a:off x="1244184" y="434894"/>
            <a:ext cx="9815152" cy="92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Fonte e observador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em movimento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4C7F2F-E6AC-9086-9881-1934E698776F}"/>
              </a:ext>
            </a:extLst>
          </p:cNvPr>
          <p:cNvSpPr txBox="1"/>
          <p:nvPr/>
        </p:nvSpPr>
        <p:spPr>
          <a:xfrm>
            <a:off x="1112676" y="1605730"/>
            <a:ext cx="572826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	</a:t>
            </a:r>
            <a:r>
              <a:rPr lang="en-US" sz="2800" b="1" dirty="0">
                <a:latin typeface="Amasis MT Pro Light" panose="02040304050005020304" pitchFamily="18" charset="0"/>
              </a:rPr>
              <a:t>II – Afastamento.</a:t>
            </a:r>
            <a:endParaRPr lang="en-US" sz="2400" b="1" dirty="0">
              <a:latin typeface="Amasis MT Pro Light" panose="020403040500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3221D3-5119-99FF-8CB9-CBEB015AA6BB}"/>
              </a:ext>
            </a:extLst>
          </p:cNvPr>
          <p:cNvSpPr txBox="1"/>
          <p:nvPr/>
        </p:nvSpPr>
        <p:spPr>
          <a:xfrm>
            <a:off x="1112676" y="4341666"/>
            <a:ext cx="518160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Amasis MT Pro Light" panose="02040304050005020304" pitchFamily="18" charset="0"/>
              </a:rPr>
              <a:t>Som mais grave, frequência percebida menor que a emitida pela fonte.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8C3CFE-6AA8-73B9-8617-C68032572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" t="8878" r="2886" b="14372"/>
          <a:stretch/>
        </p:blipFill>
        <p:spPr>
          <a:xfrm>
            <a:off x="6980919" y="1597414"/>
            <a:ext cx="4351645" cy="4345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B2D5C71-7121-2918-8C63-D4F81313FF98}"/>
              </a:ext>
            </a:extLst>
          </p:cNvPr>
          <p:cNvSpPr txBox="1"/>
          <p:nvPr/>
        </p:nvSpPr>
        <p:spPr>
          <a:xfrm>
            <a:off x="7449274" y="1268357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fonte e observador afastando-se.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D9E195-7719-4131-7687-1193BAB3D1D0}"/>
              </a:ext>
            </a:extLst>
          </p:cNvPr>
          <p:cNvSpPr txBox="1"/>
          <p:nvPr/>
        </p:nvSpPr>
        <p:spPr>
          <a:xfrm>
            <a:off x="7534115" y="5933675"/>
            <a:ext cx="39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simulação  do efeito Doppler </a:t>
            </a:r>
            <a:r>
              <a:rPr lang="pt-BR" sz="1600" dirty="0">
                <a:solidFill>
                  <a:schemeClr val="accent1"/>
                </a:solidFill>
                <a:hlinkClick r:id="rId3"/>
              </a:rPr>
              <a:t>(5)</a:t>
            </a:r>
            <a:r>
              <a:rPr lang="pt-BR" sz="1600" dirty="0">
                <a:solidFill>
                  <a:schemeClr val="accent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6999A4A-0B57-B41B-4A5C-7BAD49B1EE5F}"/>
                  </a:ext>
                </a:extLst>
              </p:cNvPr>
              <p:cNvSpPr txBox="1"/>
              <p:nvPr/>
            </p:nvSpPr>
            <p:spPr>
              <a:xfrm>
                <a:off x="1956076" y="2666637"/>
                <a:ext cx="3442739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32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6999A4A-0B57-B41B-4A5C-7BAD49B1E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076" y="2666637"/>
                <a:ext cx="3442739" cy="11988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30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7A72A6-5744-68C8-B30C-36584AB0B0E9}"/>
              </a:ext>
            </a:extLst>
          </p:cNvPr>
          <p:cNvSpPr txBox="1"/>
          <p:nvPr/>
        </p:nvSpPr>
        <p:spPr>
          <a:xfrm>
            <a:off x="7171504" y="1715410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representação do efeito Doppler.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C48415-96A3-465D-F975-5C155AD015F6}"/>
              </a:ext>
            </a:extLst>
          </p:cNvPr>
          <p:cNvSpPr txBox="1"/>
          <p:nvPr/>
        </p:nvSpPr>
        <p:spPr>
          <a:xfrm>
            <a:off x="7561097" y="5764159"/>
            <a:ext cx="495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Blogs de ciências (UNICAMP) </a:t>
            </a:r>
            <a:r>
              <a:rPr lang="pt-BR" sz="1600" dirty="0">
                <a:solidFill>
                  <a:schemeClr val="accent1"/>
                </a:solidFill>
                <a:hlinkClick r:id="rId2"/>
              </a:rPr>
              <a:t>(7)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  <a:endParaRPr lang="pt-BR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3E1316E-CCAE-B58D-912D-0F770CDE8C1B}"/>
                  </a:ext>
                </a:extLst>
              </p:cNvPr>
              <p:cNvSpPr txBox="1"/>
              <p:nvPr/>
            </p:nvSpPr>
            <p:spPr>
              <a:xfrm>
                <a:off x="1647075" y="3231911"/>
                <a:ext cx="3718813" cy="11988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pt-BR" sz="3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320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BR" sz="320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pt-BR" sz="3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pt-BR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3E1316E-CCAE-B58D-912D-0F770CDE8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75" y="3231911"/>
                <a:ext cx="3718813" cy="119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91F366D7-E9C0-C836-E92E-2CC6A147A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81" b="7366"/>
          <a:stretch/>
        </p:blipFill>
        <p:spPr>
          <a:xfrm>
            <a:off x="1237650" y="4711145"/>
            <a:ext cx="4342770" cy="171695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7BEB06-9398-59EF-5D12-6B5739B35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160" y="2089645"/>
            <a:ext cx="4714875" cy="3644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oogle Shape;765;p48">
            <a:extLst>
              <a:ext uri="{FF2B5EF4-FFF2-40B4-BE49-F238E27FC236}">
                <a16:creationId xmlns:a16="http://schemas.microsoft.com/office/drawing/2014/main" id="{3E334A70-A024-3D20-5B05-4D64F13C1D5C}"/>
              </a:ext>
            </a:extLst>
          </p:cNvPr>
          <p:cNvGrpSpPr/>
          <p:nvPr/>
        </p:nvGrpSpPr>
        <p:grpSpPr>
          <a:xfrm>
            <a:off x="819426" y="377302"/>
            <a:ext cx="5276574" cy="2574231"/>
            <a:chOff x="4571880" y="386308"/>
            <a:chExt cx="4203456" cy="2069893"/>
          </a:xfrm>
        </p:grpSpPr>
        <p:sp>
          <p:nvSpPr>
            <p:cNvPr id="15" name="Google Shape;766;p48">
              <a:extLst>
                <a:ext uri="{FF2B5EF4-FFF2-40B4-BE49-F238E27FC236}">
                  <a16:creationId xmlns:a16="http://schemas.microsoft.com/office/drawing/2014/main" id="{49F4659C-47B8-020A-9610-03C634CAE34F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767;p48">
              <a:extLst>
                <a:ext uri="{FF2B5EF4-FFF2-40B4-BE49-F238E27FC236}">
                  <a16:creationId xmlns:a16="http://schemas.microsoft.com/office/drawing/2014/main" id="{85273C06-DA29-B334-0CA8-0E65953B6DBC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769;p48">
            <a:extLst>
              <a:ext uri="{FF2B5EF4-FFF2-40B4-BE49-F238E27FC236}">
                <a16:creationId xmlns:a16="http://schemas.microsoft.com/office/drawing/2014/main" id="{82A70DF9-00EA-562A-760F-0A5762113D03}"/>
              </a:ext>
            </a:extLst>
          </p:cNvPr>
          <p:cNvSpPr txBox="1">
            <a:spLocks/>
          </p:cNvSpPr>
          <p:nvPr/>
        </p:nvSpPr>
        <p:spPr>
          <a:xfrm>
            <a:off x="1047848" y="412646"/>
            <a:ext cx="4456513" cy="253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kumimoji="0" lang="pt-BR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guet Script" panose="00000500000000000000" pitchFamily="2" charset="0"/>
                <a:ea typeface="+mj-ea"/>
                <a:cs typeface="+mj-cs"/>
              </a:rPr>
              <a:t>Equação geral do efeito Doppler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72827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879183AE-E547-11F4-97EC-35D757F898C4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55FDB275-63C9-1512-9B72-8AB765696F0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551;p40">
            <a:extLst>
              <a:ext uri="{FF2B5EF4-FFF2-40B4-BE49-F238E27FC236}">
                <a16:creationId xmlns:a16="http://schemas.microsoft.com/office/drawing/2014/main" id="{14C8F2D2-9013-4756-5303-F06E6DE144E7}"/>
              </a:ext>
            </a:extLst>
          </p:cNvPr>
          <p:cNvGrpSpPr/>
          <p:nvPr/>
        </p:nvGrpSpPr>
        <p:grpSpPr>
          <a:xfrm>
            <a:off x="4886793" y="3261890"/>
            <a:ext cx="5904628" cy="1016596"/>
            <a:chOff x="2878350" y="2124450"/>
            <a:chExt cx="5811196" cy="1016596"/>
          </a:xfrm>
        </p:grpSpPr>
        <p:sp>
          <p:nvSpPr>
            <p:cNvPr id="7" name="Google Shape;552;p40">
              <a:extLst>
                <a:ext uri="{FF2B5EF4-FFF2-40B4-BE49-F238E27FC236}">
                  <a16:creationId xmlns:a16="http://schemas.microsoft.com/office/drawing/2014/main" id="{710D389D-37DA-95EF-BDC3-EF8928854D7E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553;p40">
              <a:extLst>
                <a:ext uri="{FF2B5EF4-FFF2-40B4-BE49-F238E27FC236}">
                  <a16:creationId xmlns:a16="http://schemas.microsoft.com/office/drawing/2014/main" id="{CF53F63D-D340-89A0-F006-A4F4622C5955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554;p40">
            <a:extLst>
              <a:ext uri="{FF2B5EF4-FFF2-40B4-BE49-F238E27FC236}">
                <a16:creationId xmlns:a16="http://schemas.microsoft.com/office/drawing/2014/main" id="{43463DAB-2C00-60DC-1787-7BEF931DD6E8}"/>
              </a:ext>
            </a:extLst>
          </p:cNvPr>
          <p:cNvSpPr txBox="1">
            <a:spLocks/>
          </p:cNvSpPr>
          <p:nvPr/>
        </p:nvSpPr>
        <p:spPr>
          <a:xfrm>
            <a:off x="4944069" y="3245451"/>
            <a:ext cx="5588631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Análise gráfica</a:t>
            </a:r>
          </a:p>
        </p:txBody>
      </p:sp>
      <p:sp>
        <p:nvSpPr>
          <p:cNvPr id="10" name="Google Shape;555;p40">
            <a:extLst>
              <a:ext uri="{FF2B5EF4-FFF2-40B4-BE49-F238E27FC236}">
                <a16:creationId xmlns:a16="http://schemas.microsoft.com/office/drawing/2014/main" id="{6A659B3E-C42E-5FBF-CA0E-4EC7EFA49FDA}"/>
              </a:ext>
            </a:extLst>
          </p:cNvPr>
          <p:cNvSpPr txBox="1">
            <a:spLocks/>
          </p:cNvSpPr>
          <p:nvPr/>
        </p:nvSpPr>
        <p:spPr>
          <a:xfrm>
            <a:off x="8452800" y="1528851"/>
            <a:ext cx="2079900" cy="1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0"/>
              <a:buFont typeface="DM Serif Display"/>
              <a:buNone/>
              <a:tabLst/>
              <a:defRPr/>
            </a:pPr>
            <a:r>
              <a:rPr kumimoji="0" lang="en" sz="12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04</a:t>
            </a:r>
          </a:p>
        </p:txBody>
      </p:sp>
      <p:sp>
        <p:nvSpPr>
          <p:cNvPr id="11" name="Google Shape;556;p40">
            <a:extLst>
              <a:ext uri="{FF2B5EF4-FFF2-40B4-BE49-F238E27FC236}">
                <a16:creationId xmlns:a16="http://schemas.microsoft.com/office/drawing/2014/main" id="{0FF84DCD-B02C-0A12-55D3-A9AC04DB7C0A}"/>
              </a:ext>
            </a:extLst>
          </p:cNvPr>
          <p:cNvSpPr txBox="1">
            <a:spLocks/>
          </p:cNvSpPr>
          <p:nvPr/>
        </p:nvSpPr>
        <p:spPr>
          <a:xfrm>
            <a:off x="4410977" y="4377051"/>
            <a:ext cx="6121723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16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Efeito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Doppler</a:t>
            </a:r>
          </a:p>
        </p:txBody>
      </p:sp>
    </p:spTree>
    <p:extLst>
      <p:ext uri="{BB962C8B-B14F-4D97-AF65-F5344CB8AC3E}">
        <p14:creationId xmlns:p14="http://schemas.microsoft.com/office/powerpoint/2010/main" val="158805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879183AE-E547-11F4-97EC-35D757F898C4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55FDB275-63C9-1512-9B72-8AB765696F0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551;p40">
            <a:extLst>
              <a:ext uri="{FF2B5EF4-FFF2-40B4-BE49-F238E27FC236}">
                <a16:creationId xmlns:a16="http://schemas.microsoft.com/office/drawing/2014/main" id="{14C8F2D2-9013-4756-5303-F06E6DE144E7}"/>
              </a:ext>
            </a:extLst>
          </p:cNvPr>
          <p:cNvGrpSpPr/>
          <p:nvPr/>
        </p:nvGrpSpPr>
        <p:grpSpPr>
          <a:xfrm>
            <a:off x="2683238" y="441321"/>
            <a:ext cx="7525063" cy="1016596"/>
            <a:chOff x="2878350" y="2124450"/>
            <a:chExt cx="5811196" cy="1016596"/>
          </a:xfrm>
        </p:grpSpPr>
        <p:sp>
          <p:nvSpPr>
            <p:cNvPr id="7" name="Google Shape;552;p40">
              <a:extLst>
                <a:ext uri="{FF2B5EF4-FFF2-40B4-BE49-F238E27FC236}">
                  <a16:creationId xmlns:a16="http://schemas.microsoft.com/office/drawing/2014/main" id="{710D389D-37DA-95EF-BDC3-EF8928854D7E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553;p40">
              <a:extLst>
                <a:ext uri="{FF2B5EF4-FFF2-40B4-BE49-F238E27FC236}">
                  <a16:creationId xmlns:a16="http://schemas.microsoft.com/office/drawing/2014/main" id="{CF53F63D-D340-89A0-F006-A4F4622C5955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554;p40">
            <a:extLst>
              <a:ext uri="{FF2B5EF4-FFF2-40B4-BE49-F238E27FC236}">
                <a16:creationId xmlns:a16="http://schemas.microsoft.com/office/drawing/2014/main" id="{43463DAB-2C00-60DC-1787-7BEF931DD6E8}"/>
              </a:ext>
            </a:extLst>
          </p:cNvPr>
          <p:cNvSpPr txBox="1">
            <a:spLocks/>
          </p:cNvSpPr>
          <p:nvPr/>
        </p:nvSpPr>
        <p:spPr>
          <a:xfrm>
            <a:off x="2740515" y="424882"/>
            <a:ext cx="7122345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Representação Gráfica </a:t>
            </a:r>
          </a:p>
        </p:txBody>
      </p:sp>
      <p:sp>
        <p:nvSpPr>
          <p:cNvPr id="11" name="Google Shape;556;p40">
            <a:extLst>
              <a:ext uri="{FF2B5EF4-FFF2-40B4-BE49-F238E27FC236}">
                <a16:creationId xmlns:a16="http://schemas.microsoft.com/office/drawing/2014/main" id="{0FF84DCD-B02C-0A12-55D3-A9AC04DB7C0A}"/>
              </a:ext>
            </a:extLst>
          </p:cNvPr>
          <p:cNvSpPr txBox="1">
            <a:spLocks/>
          </p:cNvSpPr>
          <p:nvPr/>
        </p:nvSpPr>
        <p:spPr>
          <a:xfrm>
            <a:off x="1862649" y="1826304"/>
            <a:ext cx="6121723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1600"/>
              <a:buFont typeface="Anek Malayalam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FF1C1C-3418-E083-42C5-281DA5361A9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11860" y="1395567"/>
            <a:ext cx="9579653" cy="236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200" dirty="0">
                <a:latin typeface="Amasis MT Pro Light" panose="02040304050005020304" pitchFamily="18" charset="0"/>
              </a:rPr>
              <a:t>ENEM 2016 - 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Uma ambulância A em movimento retilíneo e uniforme aproxima-se de um observador O, em repouso. A sirene emite um som de frequência constante </a:t>
            </a:r>
            <a:r>
              <a:rPr kumimoji="0" lang="pt-BR" altLang="pt-BR" sz="2200" b="0" i="1" u="none" strike="noStrike" cap="none" normalizeH="0" baseline="0" dirty="0" err="1">
                <a:ln>
                  <a:noFill/>
                </a:ln>
                <a:effectLst/>
                <a:latin typeface="Amasis MT Pro Light" panose="02040304050005020304" pitchFamily="18" charset="0"/>
              </a:rPr>
              <a:t>fA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. O desenho ilustra (Fig. 1) as frentes de onda do som emitido pela ambulância.</a:t>
            </a:r>
            <a:br>
              <a:rPr kumimoji="0" lang="pt-BR" altLang="pt-BR" sz="22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</a:br>
            <a:r>
              <a:rPr kumimoji="0" lang="pt-BR" altLang="pt-BR" sz="22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O observador possui um detector que consegue registrar, no esboço de um gráfico (Fig. 2), a frequência da onda sonora detectada em função do tempo </a:t>
            </a:r>
            <a:r>
              <a:rPr kumimoji="0" lang="pt-BR" altLang="pt-BR" sz="2200" b="0" i="1" u="none" strike="noStrike" cap="none" normalizeH="0" baseline="0" dirty="0" err="1">
                <a:ln>
                  <a:noFill/>
                </a:ln>
                <a:effectLst/>
                <a:latin typeface="Amasis MT Pro Light" panose="02040304050005020304" pitchFamily="18" charset="0"/>
              </a:rPr>
              <a:t>fo</a:t>
            </a:r>
            <a:r>
              <a:rPr kumimoji="0" lang="pt-BR" altLang="pt-BR" sz="2200" b="0" i="1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(t)</a:t>
            </a:r>
            <a:r>
              <a:rPr kumimoji="0" lang="pt-BR" altLang="pt-BR" sz="22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, antes e depois da passagem da ambulância por ele.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DFECB43-A112-9B07-02B0-C0705F78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81" y="3893766"/>
            <a:ext cx="2467653" cy="2101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6D5FC2-6A80-2C21-EA3F-9D660FA32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01" r="1577" b="66671"/>
          <a:stretch/>
        </p:blipFill>
        <p:spPr>
          <a:xfrm>
            <a:off x="6149885" y="3900657"/>
            <a:ext cx="3668973" cy="2101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904037-AF93-B0B1-6D62-0FDB266047CC}"/>
              </a:ext>
            </a:extLst>
          </p:cNvPr>
          <p:cNvSpPr txBox="1"/>
          <p:nvPr/>
        </p:nvSpPr>
        <p:spPr>
          <a:xfrm>
            <a:off x="3049249" y="598833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altLang="pt-BR" sz="18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(Fig. 1) 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26926B3-159B-E168-B577-3BA19B891192}"/>
              </a:ext>
            </a:extLst>
          </p:cNvPr>
          <p:cNvSpPr txBox="1"/>
          <p:nvPr/>
        </p:nvSpPr>
        <p:spPr>
          <a:xfrm>
            <a:off x="7599818" y="6034193"/>
            <a:ext cx="110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altLang="pt-BR" sz="1800" b="0" i="0" u="none" strike="noStrike" cap="none" normalizeH="0" baseline="0" dirty="0">
                <a:ln>
                  <a:noFill/>
                </a:ln>
                <a:effectLst/>
                <a:latin typeface="Amasis MT Pro Light" panose="02040304050005020304" pitchFamily="18" charset="0"/>
              </a:rPr>
              <a:t>(Fig. 2)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550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828787" y="3749364"/>
            <a:ext cx="9134071" cy="1016596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102969" y="3742672"/>
            <a:ext cx="974991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Aplicações do efeito Doppler</a:t>
            </a:r>
          </a:p>
        </p:txBody>
      </p:sp>
      <p:sp>
        <p:nvSpPr>
          <p:cNvPr id="10" name="Google Shape;886;p52">
            <a:extLst>
              <a:ext uri="{FF2B5EF4-FFF2-40B4-BE49-F238E27FC236}">
                <a16:creationId xmlns:a16="http://schemas.microsoft.com/office/drawing/2014/main" id="{9AF1C476-CDB7-1F7E-C82E-77158F770399}"/>
              </a:ext>
            </a:extLst>
          </p:cNvPr>
          <p:cNvSpPr txBox="1">
            <a:spLocks/>
          </p:cNvSpPr>
          <p:nvPr/>
        </p:nvSpPr>
        <p:spPr>
          <a:xfrm>
            <a:off x="1102969" y="1872072"/>
            <a:ext cx="20799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0"/>
              <a:buFont typeface="DM Serif Display"/>
              <a:buNone/>
              <a:tabLst/>
              <a:defRPr/>
            </a:pPr>
            <a:r>
              <a:rPr kumimoji="0" lang="en" sz="12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05</a:t>
            </a:r>
          </a:p>
        </p:txBody>
      </p:sp>
      <p:sp>
        <p:nvSpPr>
          <p:cNvPr id="11" name="Google Shape;887;p52">
            <a:extLst>
              <a:ext uri="{FF2B5EF4-FFF2-40B4-BE49-F238E27FC236}">
                <a16:creationId xmlns:a16="http://schemas.microsoft.com/office/drawing/2014/main" id="{9D51AF27-114C-7460-3F5B-BB85CB7858AF}"/>
              </a:ext>
            </a:extLst>
          </p:cNvPr>
          <p:cNvSpPr txBox="1">
            <a:spLocks/>
          </p:cNvSpPr>
          <p:nvPr/>
        </p:nvSpPr>
        <p:spPr>
          <a:xfrm>
            <a:off x="1102968" y="4834772"/>
            <a:ext cx="7864701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Situações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 do </a:t>
            </a:r>
            <a:r>
              <a:rPr lang="en-US" sz="2400" kern="0" dirty="0" err="1">
                <a:solidFill>
                  <a:srgbClr val="242424"/>
                </a:solidFill>
                <a:latin typeface="Amasis MT Pro Light" panose="02040304050005020304" pitchFamily="18" charset="0"/>
              </a:rPr>
              <a:t>cotidiano</a:t>
            </a:r>
            <a:r>
              <a:rPr lang="en-US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</p:txBody>
      </p:sp>
    </p:spTree>
    <p:extLst>
      <p:ext uri="{BB962C8B-B14F-4D97-AF65-F5344CB8AC3E}">
        <p14:creationId xmlns:p14="http://schemas.microsoft.com/office/powerpoint/2010/main" val="2464664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4388562" y="662830"/>
            <a:ext cx="3764837" cy="1016596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4761868" y="611019"/>
            <a:ext cx="401867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S</a:t>
            </a:r>
            <a:r>
              <a:rPr kumimoji="0" lang="pt-BR" sz="55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onares</a:t>
            </a: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C190E1-A391-05FD-6E3F-6B6AFFFD726E}"/>
              </a:ext>
            </a:extLst>
          </p:cNvPr>
          <p:cNvSpPr txBox="1"/>
          <p:nvPr/>
        </p:nvSpPr>
        <p:spPr>
          <a:xfrm>
            <a:off x="1582464" y="1926566"/>
            <a:ext cx="4432730" cy="1502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Uma das primeiras aplicações</a:t>
            </a:r>
            <a:r>
              <a:rPr lang="en-US" sz="2300" dirty="0">
                <a:latin typeface="Amasis MT Pro Light" panose="02040304050005020304" pitchFamily="18" charset="0"/>
              </a:rPr>
              <a:t> </a:t>
            </a: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desenvolvidas foi o sonar durante a primeira guerra mundial, para detectar submarinos, utilizando ultrassom</a:t>
            </a:r>
            <a:r>
              <a:rPr lang="en-US" sz="2300" dirty="0">
                <a:latin typeface="Amasis MT Pro Light" panose="02040304050005020304" pitchFamily="18" charset="0"/>
              </a:rPr>
              <a:t> </a:t>
            </a: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(Fernandes et al. 2016, p. 2 a 3).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31C27-E0F7-A0F8-799C-438941AC2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r="4202"/>
          <a:stretch/>
        </p:blipFill>
        <p:spPr>
          <a:xfrm>
            <a:off x="6611522" y="2388990"/>
            <a:ext cx="4511179" cy="2870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A097C4-4BF5-CA16-6E89-9E81FC42F8A9}"/>
              </a:ext>
            </a:extLst>
          </p:cNvPr>
          <p:cNvSpPr txBox="1"/>
          <p:nvPr/>
        </p:nvSpPr>
        <p:spPr>
          <a:xfrm>
            <a:off x="6917419" y="2039187"/>
            <a:ext cx="407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masis MT Pro Light" panose="02040304050005020304" pitchFamily="18" charset="0"/>
              </a:rPr>
              <a:t>Imagem: representação do primeiro sonar.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15983B2-61AE-8C90-DF5B-2A74CD6A830B}"/>
              </a:ext>
            </a:extLst>
          </p:cNvPr>
          <p:cNvSpPr txBox="1"/>
          <p:nvPr/>
        </p:nvSpPr>
        <p:spPr>
          <a:xfrm>
            <a:off x="7337877" y="5283005"/>
            <a:ext cx="335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masis MT Pro Light" panose="02040304050005020304" pitchFamily="18" charset="0"/>
              </a:rPr>
              <a:t>Fonte: </a:t>
            </a:r>
            <a:r>
              <a:rPr lang="pt-BR" dirty="0" err="1">
                <a:latin typeface="Amasis MT Pro Light" panose="02040304050005020304" pitchFamily="18" charset="0"/>
              </a:rPr>
              <a:t>Blogpost</a:t>
            </a:r>
            <a:r>
              <a:rPr lang="pt-BR" dirty="0">
                <a:latin typeface="Amasis MT Pro Light" panose="02040304050005020304" pitchFamily="18" charset="0"/>
              </a:rPr>
              <a:t> física </a:t>
            </a:r>
            <a:r>
              <a:rPr lang="pt-BR" dirty="0">
                <a:solidFill>
                  <a:schemeClr val="accent1"/>
                </a:solidFill>
                <a:hlinkClick r:id="rId3"/>
              </a:rPr>
              <a:t>(8)</a:t>
            </a:r>
            <a:r>
              <a:rPr lang="pt-BR" dirty="0">
                <a:solidFill>
                  <a:schemeClr val="accent1"/>
                </a:solidFill>
              </a:rPr>
              <a:t>.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Gráfico 14" descr="Voltar com preenchimento sólido">
            <a:extLst>
              <a:ext uri="{FF2B5EF4-FFF2-40B4-BE49-F238E27FC236}">
                <a16:creationId xmlns:a16="http://schemas.microsoft.com/office/drawing/2014/main" id="{A4D2E17E-F65D-F4BE-FA7C-C48354F89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33" y="1751264"/>
            <a:ext cx="914400" cy="9144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AFE5F3-213C-01C7-80AE-FBFBBF0EFB7C}"/>
              </a:ext>
            </a:extLst>
          </p:cNvPr>
          <p:cNvSpPr txBox="1"/>
          <p:nvPr/>
        </p:nvSpPr>
        <p:spPr>
          <a:xfrm>
            <a:off x="1693440" y="4154478"/>
            <a:ext cx="4321754" cy="1502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effectLst/>
                <a:latin typeface="Amasis MT Pro Light" panose="02040304050005020304" pitchFamily="18" charset="0"/>
              </a:rPr>
              <a:t>O primeiro registro do uso de um sonar na história foi feito por Leonardo Da Vinci quando ele usou um tubo inserido em água para detectar navios, posicionando o ouvido no tubo </a:t>
            </a:r>
            <a:r>
              <a:rPr lang="en-US" sz="2300" dirty="0">
                <a:effectLst/>
                <a:latin typeface="Amasis MT Pro Light" panose="020403040500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(6</a:t>
            </a:r>
            <a:r>
              <a:rPr lang="en-US" sz="2300" dirty="0">
                <a:effectLst/>
                <a:latin typeface="Amasis MT Pro Light" panose="02040304050005020304" pitchFamily="18" charset="0"/>
              </a:rPr>
              <a:t>).</a:t>
            </a:r>
            <a:endParaRPr lang="en-US" sz="2300" dirty="0">
              <a:latin typeface="Amasis MT Pro Light" panose="02040304050005020304" pitchFamily="18" charset="0"/>
            </a:endParaRPr>
          </a:p>
        </p:txBody>
      </p:sp>
      <p:pic>
        <p:nvPicPr>
          <p:cNvPr id="18" name="Gráfico 17" descr="Voltar com preenchimento sólido">
            <a:extLst>
              <a:ext uri="{FF2B5EF4-FFF2-40B4-BE49-F238E27FC236}">
                <a16:creationId xmlns:a16="http://schemas.microsoft.com/office/drawing/2014/main" id="{E59C0AE2-1DCD-311D-62EC-A91298FC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33" y="39912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4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1842014" y="690929"/>
            <a:ext cx="3764837" cy="1016596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2215320" y="639118"/>
            <a:ext cx="401867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S</a:t>
            </a:r>
            <a:r>
              <a:rPr kumimoji="0" lang="pt-BR" sz="55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onares</a:t>
            </a: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.</a:t>
            </a:r>
          </a:p>
        </p:txBody>
      </p:sp>
      <p:pic>
        <p:nvPicPr>
          <p:cNvPr id="10" name="Espaço Reservado para Conteúdo 9" descr="Uma imagem contendo água, barco, grande, homem&#10;&#10;Descrição gerada automaticamente">
            <a:extLst>
              <a:ext uri="{FF2B5EF4-FFF2-40B4-BE49-F238E27FC236}">
                <a16:creationId xmlns:a16="http://schemas.microsoft.com/office/drawing/2014/main" id="{0B45DD58-0E93-405D-10EC-375CAA1AC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7" r="16714" b="1"/>
          <a:stretch/>
        </p:blipFill>
        <p:spPr>
          <a:xfrm>
            <a:off x="1146976" y="2238794"/>
            <a:ext cx="4715901" cy="3257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777DDC-5D8E-1693-64A0-3F6BDAAB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79" t="22719" r="31792" b="15502"/>
          <a:stretch/>
        </p:blipFill>
        <p:spPr>
          <a:xfrm>
            <a:off x="7080642" y="1227976"/>
            <a:ext cx="4284326" cy="4820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01EBACA-BC6F-3970-9340-4333A9D11E43}"/>
              </a:ext>
            </a:extLst>
          </p:cNvPr>
          <p:cNvSpPr txBox="1"/>
          <p:nvPr/>
        </p:nvSpPr>
        <p:spPr>
          <a:xfrm>
            <a:off x="1311868" y="1862381"/>
            <a:ext cx="455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masis MT Pro Light" panose="02040304050005020304" pitchFamily="18" charset="0"/>
              </a:rPr>
              <a:t>Imagem: representação de um barco  com um sonar.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7215C45-A77D-A212-80A3-9F8FEF32DF1A}"/>
              </a:ext>
            </a:extLst>
          </p:cNvPr>
          <p:cNvSpPr txBox="1"/>
          <p:nvPr/>
        </p:nvSpPr>
        <p:spPr>
          <a:xfrm>
            <a:off x="1720449" y="5501670"/>
            <a:ext cx="4142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masis MT Pro Light" panose="02040304050005020304" pitchFamily="18" charset="0"/>
              </a:rPr>
              <a:t>Fonte: Moderna Plus, 2020, p. 134.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7D04298-B6AC-985B-5D57-C52A7E42A5A8}"/>
              </a:ext>
            </a:extLst>
          </p:cNvPr>
          <p:cNvSpPr txBox="1"/>
          <p:nvPr/>
        </p:nvSpPr>
        <p:spPr>
          <a:xfrm>
            <a:off x="7225914" y="660618"/>
            <a:ext cx="4139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masis MT Pro Light" panose="02040304050005020304" pitchFamily="18" charset="0"/>
              </a:rPr>
              <a:t>Imagem: representação de um sonar em um barco.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91943AF-1C1A-36A1-B4A7-A05A2C84914C}"/>
              </a:ext>
            </a:extLst>
          </p:cNvPr>
          <p:cNvSpPr txBox="1"/>
          <p:nvPr/>
        </p:nvSpPr>
        <p:spPr>
          <a:xfrm>
            <a:off x="7319709" y="6028105"/>
            <a:ext cx="3492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Amasis MT Pro Light" panose="02040304050005020304" pitchFamily="18" charset="0"/>
              </a:rPr>
              <a:t>Fonte: Tópicos de Física, 2012, p. 263.</a:t>
            </a:r>
          </a:p>
        </p:txBody>
      </p:sp>
    </p:spTree>
    <p:extLst>
      <p:ext uri="{BB962C8B-B14F-4D97-AF65-F5344CB8AC3E}">
        <p14:creationId xmlns:p14="http://schemas.microsoft.com/office/powerpoint/2010/main" val="842591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1;p42">
            <a:extLst>
              <a:ext uri="{FF2B5EF4-FFF2-40B4-BE49-F238E27FC236}">
                <a16:creationId xmlns:a16="http://schemas.microsoft.com/office/drawing/2014/main" id="{516009CA-8D36-93B0-9133-60FE51561FEA}"/>
              </a:ext>
            </a:extLst>
          </p:cNvPr>
          <p:cNvGrpSpPr/>
          <p:nvPr/>
        </p:nvGrpSpPr>
        <p:grpSpPr>
          <a:xfrm>
            <a:off x="3773481" y="544390"/>
            <a:ext cx="5027619" cy="792682"/>
            <a:chOff x="515350" y="538125"/>
            <a:chExt cx="8259600" cy="608118"/>
          </a:xfrm>
        </p:grpSpPr>
        <p:sp>
          <p:nvSpPr>
            <p:cNvPr id="5" name="Google Shape;612;p42">
              <a:extLst>
                <a:ext uri="{FF2B5EF4-FFF2-40B4-BE49-F238E27FC236}">
                  <a16:creationId xmlns:a16="http://schemas.microsoft.com/office/drawing/2014/main" id="{8CCA01B2-964F-53D8-E3C3-2F07AE8166FD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13;p42">
              <a:extLst>
                <a:ext uri="{FF2B5EF4-FFF2-40B4-BE49-F238E27FC236}">
                  <a16:creationId xmlns:a16="http://schemas.microsoft.com/office/drawing/2014/main" id="{D5E7161C-5E67-D890-85CF-AF65C0F43204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14;p42">
            <a:extLst>
              <a:ext uri="{FF2B5EF4-FFF2-40B4-BE49-F238E27FC236}">
                <a16:creationId xmlns:a16="http://schemas.microsoft.com/office/drawing/2014/main" id="{333B67E1-19A4-7C9B-FAA0-55E52F0DE8F1}"/>
              </a:ext>
            </a:extLst>
          </p:cNvPr>
          <p:cNvSpPr txBox="1">
            <a:spLocks/>
          </p:cNvSpPr>
          <p:nvPr/>
        </p:nvSpPr>
        <p:spPr>
          <a:xfrm>
            <a:off x="4337586" y="392432"/>
            <a:ext cx="39048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M Serif Display"/>
              <a:buNone/>
              <a:defRPr sz="5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200"/>
              <a:buFont typeface="DM Serif Display"/>
              <a:buNone/>
              <a:tabLst/>
              <a:defRPr/>
            </a:pPr>
            <a:r>
              <a:rPr kumimoji="0" lang="pt-BR" sz="5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Introdução</a:t>
            </a:r>
          </a:p>
        </p:txBody>
      </p:sp>
      <p:pic>
        <p:nvPicPr>
          <p:cNvPr id="9" name="corrida">
            <a:hlinkClick r:id="" action="ppaction://media"/>
            <a:extLst>
              <a:ext uri="{FF2B5EF4-FFF2-40B4-BE49-F238E27FC236}">
                <a16:creationId xmlns:a16="http://schemas.microsoft.com/office/drawing/2014/main" id="{DC8C8A37-832D-9028-CDF0-D6EFE20BB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026" y="1714416"/>
            <a:ext cx="9653666" cy="40767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73CE070-1FE6-1280-1523-B29275BFA2CC}"/>
              </a:ext>
            </a:extLst>
          </p:cNvPr>
          <p:cNvSpPr txBox="1"/>
          <p:nvPr/>
        </p:nvSpPr>
        <p:spPr>
          <a:xfrm>
            <a:off x="5757794" y="5731752"/>
            <a:ext cx="361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  <a:hlinkClick r:id="rId5"/>
              </a:rPr>
              <a:t>(1)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Espaço Reservado para Número de Slide 92">
            <a:extLst>
              <a:ext uri="{FF2B5EF4-FFF2-40B4-BE49-F238E27FC236}">
                <a16:creationId xmlns:a16="http://schemas.microsoft.com/office/drawing/2014/main" id="{C6CC1E4E-332D-45A8-8B7D-8E0D3D33EBD2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4" name="Espaço Reservado para Rodapé 22">
            <a:extLst>
              <a:ext uri="{FF2B5EF4-FFF2-40B4-BE49-F238E27FC236}">
                <a16:creationId xmlns:a16="http://schemas.microsoft.com/office/drawing/2014/main" id="{F4EA8BDF-5CBC-3264-C6BA-A88149B57BCE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4434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1707103" y="606772"/>
            <a:ext cx="9205737" cy="1106269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457298" y="606772"/>
            <a:ext cx="9826407" cy="110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 err="1">
                <a:solidFill>
                  <a:srgbClr val="242424"/>
                </a:solidFill>
                <a:latin typeface="Baguet Script" panose="00000500000000000000" pitchFamily="2" charset="0"/>
              </a:rPr>
              <a:t>Ecolocalização</a:t>
            </a: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 dos morcegos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D559DB-7E73-934F-05BE-11E731C5A84E}"/>
              </a:ext>
            </a:extLst>
          </p:cNvPr>
          <p:cNvSpPr txBox="1"/>
          <p:nvPr/>
        </p:nvSpPr>
        <p:spPr>
          <a:xfrm>
            <a:off x="1291880" y="2163939"/>
            <a:ext cx="52588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300" dirty="0">
                <a:latin typeface="Amasis MT Pro Light" panose="02040304050005020304" pitchFamily="18" charset="0"/>
              </a:rPr>
              <a:t>	Os morcegos se orientam e Iocalizam suas presas emitindo e detectando ondas ultrassônicas, que são ondas sonoras com frequências tão altas que não podem ser percebidas pelos ouvidos humanos.  A frequência refletida pela presa é detectada pelo morcego de forma alterada caso a presa esteja em movimento relativo em relação ao morcego.</a:t>
            </a:r>
          </a:p>
        </p:txBody>
      </p: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8A37F443-2FE8-1ACE-4D7F-6C08F4A46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615" r="15504" b="-1"/>
          <a:stretch/>
        </p:blipFill>
        <p:spPr>
          <a:xfrm>
            <a:off x="6730584" y="2256188"/>
            <a:ext cx="4596841" cy="3568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082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4438533" y="606771"/>
            <a:ext cx="7024392" cy="2641608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4038599" y="681364"/>
            <a:ext cx="6687807" cy="23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Técnica Doppler de diagnose </a:t>
            </a:r>
            <a:r>
              <a:rPr lang="en-US" b="1" dirty="0" err="1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por</a:t>
            </a:r>
            <a:r>
              <a:rPr lang="en-US" b="1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+mj-cs"/>
              </a:rPr>
              <a:t>ultrassom</a:t>
            </a:r>
            <a:endParaRPr lang="en-US" b="1" dirty="0">
              <a:solidFill>
                <a:schemeClr val="tx1"/>
              </a:solidFill>
              <a:latin typeface="Baguet Script" panose="00000500000000000000" pitchFamily="2" charset="0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80AA2B-9EFA-725F-4B87-AC92D3FAEE2C}"/>
              </a:ext>
            </a:extLst>
          </p:cNvPr>
          <p:cNvSpPr txBox="1"/>
          <p:nvPr/>
        </p:nvSpPr>
        <p:spPr>
          <a:xfrm>
            <a:off x="4871803" y="3519600"/>
            <a:ext cx="6434761" cy="282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>
                <a:solidFill>
                  <a:schemeClr val="bg1"/>
                </a:solidFill>
              </a:rPr>
              <a:t>	</a:t>
            </a: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Na medicina o efeito Doppler foi aplicado a partir de meados do século XX e </a:t>
            </a:r>
            <a:r>
              <a:rPr lang="en-US" sz="2300" dirty="0">
                <a:latin typeface="Amasis MT Pro Light" panose="02040304050005020304" pitchFamily="18" charset="0"/>
              </a:rPr>
              <a:t>é</a:t>
            </a: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 ainda hoje a única forma de se investigar o fluxo sanguíneo de forma não invasiva nos pacientes, seja através da ecocardiografia, na qual o fluxo de sangue no coração é</a:t>
            </a:r>
            <a:r>
              <a:rPr lang="en-US" sz="2300" dirty="0">
                <a:latin typeface="Amasis MT Pro Light" panose="02040304050005020304" pitchFamily="18" charset="0"/>
              </a:rPr>
              <a:t> </a:t>
            </a: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revelado, ou da ultrassonografia obstetrícia, no caso do fluxo sanguíneo fetal e placentário</a:t>
            </a:r>
            <a:r>
              <a:rPr lang="en-US" sz="2300" dirty="0">
                <a:latin typeface="Amasis MT Pro Light" panose="02040304050005020304" pitchFamily="18" charset="0"/>
              </a:rPr>
              <a:t> </a:t>
            </a:r>
            <a:r>
              <a:rPr lang="en-US" sz="2300" b="0" i="0" u="none" strike="noStrike" baseline="0" dirty="0">
                <a:latin typeface="Amasis MT Pro Light" panose="02040304050005020304" pitchFamily="18" charset="0"/>
              </a:rPr>
              <a:t>(Fernandes et al. 2016, p. 2 a 3).</a:t>
            </a:r>
            <a:endParaRPr lang="en-US" sz="2300" dirty="0">
              <a:latin typeface="Amasis MT Pro Light" panose="02040304050005020304" pitchFamily="18" charset="0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FA0ACACB-EEE5-07FA-D352-4A2EA095A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4" y="3429000"/>
            <a:ext cx="3778957" cy="2784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61A8247F-ED97-D7B1-BE22-BEB19DEB2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3" y="644468"/>
            <a:ext cx="3082923" cy="2603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700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4388562" y="500406"/>
            <a:ext cx="3764837" cy="1016596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4859706" y="382746"/>
            <a:ext cx="401867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Radares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C190E1-A391-05FD-6E3F-6B6AFFFD726E}"/>
              </a:ext>
            </a:extLst>
          </p:cNvPr>
          <p:cNvSpPr txBox="1"/>
          <p:nvPr/>
        </p:nvSpPr>
        <p:spPr>
          <a:xfrm>
            <a:off x="1626349" y="1634663"/>
            <a:ext cx="4818147" cy="1502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pt-BR" sz="2300" b="0" i="0" u="none" strike="noStrike" baseline="0" dirty="0">
                <a:latin typeface="Amasis MT Pro Light" panose="02040304050005020304" pitchFamily="18" charset="0"/>
              </a:rPr>
              <a:t>Os radares, que utilizam ondas de radio, foram desenvolvidos anos 30 do século XX e são hoje amplamente utilizados para determinação de velocidades em usos civis e militares, operando com radiação de micro-ondas ou com luz laser (Fernandes et al. 2016, p. 2 a 3).</a:t>
            </a:r>
          </a:p>
        </p:txBody>
      </p:sp>
      <p:pic>
        <p:nvPicPr>
          <p:cNvPr id="15" name="Gráfico 14" descr="Voltar com preenchimento sólido">
            <a:extLst>
              <a:ext uri="{FF2B5EF4-FFF2-40B4-BE49-F238E27FC236}">
                <a16:creationId xmlns:a16="http://schemas.microsoft.com/office/drawing/2014/main" id="{A4D2E17E-F65D-F4BE-FA7C-C48354F8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49" y="1539730"/>
            <a:ext cx="914400" cy="9144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AFE5F3-213C-01C7-80AE-FBFBBF0EFB7C}"/>
              </a:ext>
            </a:extLst>
          </p:cNvPr>
          <p:cNvSpPr txBox="1"/>
          <p:nvPr/>
        </p:nvSpPr>
        <p:spPr>
          <a:xfrm>
            <a:off x="1507045" y="4528021"/>
            <a:ext cx="9565119" cy="1702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pt-BR" sz="2200" dirty="0">
                <a:effectLst/>
                <a:latin typeface="Amasis MT Pro Light" panose="02040304050005020304" pitchFamily="18" charset="0"/>
              </a:rPr>
              <a:t>Radar é um acrônimo para Radio </a:t>
            </a:r>
            <a:r>
              <a:rPr lang="pt-BR" sz="2200" dirty="0" err="1">
                <a:effectLst/>
                <a:latin typeface="Amasis MT Pro Light" panose="02040304050005020304" pitchFamily="18" charset="0"/>
              </a:rPr>
              <a:t>Detection</a:t>
            </a:r>
            <a:r>
              <a:rPr lang="pt-BR" sz="2200" dirty="0">
                <a:effectLst/>
                <a:latin typeface="Amasis MT Pro Light" panose="02040304050005020304" pitchFamily="18" charset="0"/>
              </a:rPr>
              <a:t> </a:t>
            </a:r>
            <a:r>
              <a:rPr lang="pt-BR" sz="2200" dirty="0" err="1">
                <a:effectLst/>
                <a:latin typeface="Amasis MT Pro Light" panose="02040304050005020304" pitchFamily="18" charset="0"/>
              </a:rPr>
              <a:t>And</a:t>
            </a:r>
            <a:r>
              <a:rPr lang="pt-BR" sz="2200" dirty="0">
                <a:effectLst/>
                <a:latin typeface="Amasis MT Pro Light" panose="02040304050005020304" pitchFamily="18" charset="0"/>
              </a:rPr>
              <a:t> Ranging. É um sistema que foi desenvolvido durante a Segunda Guerra Mundial para medir a distância e a velocidade dos objetos usando ondas de rádio. Ele serviu como um sistema de alerta precoce, detectando aeronaves inimigas distantes, que de outra forma eram indetectáveis ​​a olho nu </a:t>
            </a:r>
            <a:r>
              <a:rPr lang="pt-BR" sz="2400" dirty="0">
                <a:solidFill>
                  <a:schemeClr val="accent1"/>
                </a:solidFill>
                <a:latin typeface="Amasis MT Pro Light" panose="020403040500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(10)</a:t>
            </a:r>
            <a:r>
              <a:rPr lang="pt-BR" sz="2400" dirty="0">
                <a:latin typeface="Amasis MT Pro Light" panose="02040304050005020304" pitchFamily="18" charset="0"/>
              </a:rPr>
              <a:t>.</a:t>
            </a:r>
            <a:endParaRPr lang="pt-BR" sz="2200" dirty="0">
              <a:effectLst/>
              <a:latin typeface="Amasis MT Pro Light" panose="02040304050005020304" pitchFamily="18" charset="0"/>
            </a:endParaRPr>
          </a:p>
        </p:txBody>
      </p:sp>
      <p:pic>
        <p:nvPicPr>
          <p:cNvPr id="18" name="Gráfico 17" descr="Voltar com preenchimento sólido">
            <a:extLst>
              <a:ext uri="{FF2B5EF4-FFF2-40B4-BE49-F238E27FC236}">
                <a16:creationId xmlns:a16="http://schemas.microsoft.com/office/drawing/2014/main" id="{E59C0AE2-1DCD-311D-62EC-A91298FC8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703" y="4299818"/>
            <a:ext cx="914400" cy="9144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5D2AAA3-42B9-B5B7-901F-59494E9863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3" t="2712" r="2469" b="27090"/>
          <a:stretch/>
        </p:blipFill>
        <p:spPr>
          <a:xfrm>
            <a:off x="6799369" y="1680014"/>
            <a:ext cx="4680682" cy="239494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365703B-EBDE-1960-A920-6704F93B1228}"/>
              </a:ext>
            </a:extLst>
          </p:cNvPr>
          <p:cNvSpPr txBox="1"/>
          <p:nvPr/>
        </p:nvSpPr>
        <p:spPr>
          <a:xfrm>
            <a:off x="8296819" y="1370453"/>
            <a:ext cx="2615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radar.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AEE98F-6E3B-64EC-40A5-1B1FF8DE63BC}"/>
              </a:ext>
            </a:extLst>
          </p:cNvPr>
          <p:cNvSpPr txBox="1"/>
          <p:nvPr/>
        </p:nvSpPr>
        <p:spPr>
          <a:xfrm>
            <a:off x="7979688" y="4118926"/>
            <a:ext cx="274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</a:t>
            </a:r>
            <a:r>
              <a:rPr lang="pt-BR" sz="1600" dirty="0" err="1">
                <a:latin typeface="Amasis MT Pro Light" panose="02040304050005020304" pitchFamily="18" charset="0"/>
              </a:rPr>
              <a:t>storyboardthat</a:t>
            </a:r>
            <a:r>
              <a:rPr lang="pt-BR" sz="1600" dirty="0">
                <a:latin typeface="Amasis MT Pro Light" panose="02040304050005020304" pitchFamily="18" charset="0"/>
              </a:rPr>
              <a:t> </a:t>
            </a:r>
            <a:r>
              <a:rPr lang="pt-BR" sz="1600" dirty="0">
                <a:solidFill>
                  <a:schemeClr val="accent1"/>
                </a:solidFill>
                <a:latin typeface="Amasis MT Pro Light" panose="020403040500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(10)</a:t>
            </a:r>
            <a:r>
              <a:rPr lang="pt-BR" sz="1600" dirty="0">
                <a:latin typeface="Amasis MT Pro Light" panose="020403040500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698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615703" y="439349"/>
            <a:ext cx="11106604" cy="1662476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378263" y="303984"/>
            <a:ext cx="10132465" cy="170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O funcionamento do radar do tipo Doppler 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C190E1-A391-05FD-6E3F-6B6AFFFD726E}"/>
              </a:ext>
            </a:extLst>
          </p:cNvPr>
          <p:cNvSpPr txBox="1"/>
          <p:nvPr/>
        </p:nvSpPr>
        <p:spPr>
          <a:xfrm>
            <a:off x="6381831" y="2306087"/>
            <a:ext cx="4818147" cy="1502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pt-BR" sz="2300" b="0" i="0" u="none" strike="noStrike" baseline="0" dirty="0">
                <a:latin typeface="Amasis MT Pro Light" panose="02040304050005020304" pitchFamily="18" charset="0"/>
              </a:rPr>
              <a:t>Baseia-se nos deslocamentos dos móveis. O aparelho emite uma onda eletromagnética de frequência (f’) contínua e constante </a:t>
            </a:r>
            <a:r>
              <a:rPr lang="pt-BR" sz="2300" dirty="0">
                <a:solidFill>
                  <a:schemeClr val="accent1"/>
                </a:solidFill>
                <a:latin typeface="Amasis MT Pro Light" panose="020403040500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(11)</a:t>
            </a:r>
            <a:r>
              <a:rPr lang="pt-BR" sz="2300" dirty="0">
                <a:solidFill>
                  <a:schemeClr val="accent1"/>
                </a:solidFill>
                <a:latin typeface="Amasis MT Pro Light" panose="02040304050005020304" pitchFamily="18" charset="0"/>
              </a:rPr>
              <a:t>.</a:t>
            </a:r>
            <a:endParaRPr lang="pt-BR" sz="2300" b="0" i="0" u="none" strike="noStrike" baseline="0" dirty="0">
              <a:solidFill>
                <a:schemeClr val="accent1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5" name="Gráfico 14" descr="Voltar com preenchimento sólido">
            <a:extLst>
              <a:ext uri="{FF2B5EF4-FFF2-40B4-BE49-F238E27FC236}">
                <a16:creationId xmlns:a16="http://schemas.microsoft.com/office/drawing/2014/main" id="{A4D2E17E-F65D-F4BE-FA7C-C48354F8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704" y="2356300"/>
            <a:ext cx="914400" cy="8348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AFE5F3-213C-01C7-80AE-FBFBBF0EFB7C}"/>
              </a:ext>
            </a:extLst>
          </p:cNvPr>
          <p:cNvSpPr txBox="1"/>
          <p:nvPr/>
        </p:nvSpPr>
        <p:spPr>
          <a:xfrm>
            <a:off x="6383104" y="4046906"/>
            <a:ext cx="4694627" cy="1098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pt-BR" sz="2300" dirty="0">
                <a:latin typeface="Amasis MT Pro Light" panose="02040304050005020304" pitchFamily="18" charset="0"/>
              </a:rPr>
              <a:t>Se o corpo em movimento, (por exemplo, automóvel) em questão estiver se movimentando em direção à fonte, o receptor do radar identificará um aumento na frequência (f’’) </a:t>
            </a:r>
            <a:r>
              <a:rPr lang="pt-BR" sz="2300" dirty="0">
                <a:solidFill>
                  <a:schemeClr val="accent1"/>
                </a:solidFill>
                <a:latin typeface="Amasis MT Pro Light" panose="020403040500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(11)</a:t>
            </a:r>
            <a:r>
              <a:rPr lang="pt-BR" sz="2300" dirty="0">
                <a:solidFill>
                  <a:schemeClr val="accent1"/>
                </a:solidFill>
                <a:latin typeface="Amasis MT Pro Light" panose="02040304050005020304" pitchFamily="18" charset="0"/>
              </a:rPr>
              <a:t>.</a:t>
            </a:r>
          </a:p>
        </p:txBody>
      </p:sp>
      <p:pic>
        <p:nvPicPr>
          <p:cNvPr id="18" name="Gráfico 17" descr="Voltar com preenchimento sólido">
            <a:extLst>
              <a:ext uri="{FF2B5EF4-FFF2-40B4-BE49-F238E27FC236}">
                <a16:creationId xmlns:a16="http://schemas.microsoft.com/office/drawing/2014/main" id="{E59C0AE2-1DCD-311D-62EC-A91298FC8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431" y="4062994"/>
            <a:ext cx="914400" cy="914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18A237-DF93-CAFB-5576-8D3B068C0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63" y="2498669"/>
            <a:ext cx="4422894" cy="3395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023FD8-C3C8-FCD4-E4AD-5A03EDA12E03}"/>
              </a:ext>
            </a:extLst>
          </p:cNvPr>
          <p:cNvSpPr txBox="1"/>
          <p:nvPr/>
        </p:nvSpPr>
        <p:spPr>
          <a:xfrm>
            <a:off x="1167781" y="5808600"/>
            <a:ext cx="3045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Física e vestibular </a:t>
            </a:r>
            <a:r>
              <a:rPr lang="pt-BR" sz="1800" dirty="0">
                <a:solidFill>
                  <a:schemeClr val="accent1"/>
                </a:solidFill>
                <a:hlinkClick r:id="rId2"/>
              </a:rPr>
              <a:t>(11)</a:t>
            </a:r>
            <a:r>
              <a:rPr lang="pt-B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E16E5B-3B36-44FE-964C-B27FFE2666E5}"/>
              </a:ext>
            </a:extLst>
          </p:cNvPr>
          <p:cNvSpPr txBox="1"/>
          <p:nvPr/>
        </p:nvSpPr>
        <p:spPr>
          <a:xfrm>
            <a:off x="921063" y="2171508"/>
            <a:ext cx="4818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Imagem: representação radar do tipo Doppler.</a:t>
            </a:r>
          </a:p>
        </p:txBody>
      </p:sp>
    </p:spTree>
    <p:extLst>
      <p:ext uri="{BB962C8B-B14F-4D97-AF65-F5344CB8AC3E}">
        <p14:creationId xmlns:p14="http://schemas.microsoft.com/office/powerpoint/2010/main" val="3516155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2548327" y="439349"/>
            <a:ext cx="7854847" cy="788810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378263" y="303984"/>
            <a:ext cx="10132465" cy="100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Aplicação na </a:t>
            </a:r>
            <a:r>
              <a:rPr lang="pt-BR" kern="0" dirty="0" err="1">
                <a:solidFill>
                  <a:srgbClr val="242424"/>
                </a:solidFill>
                <a:latin typeface="Baguet Script" panose="00000500000000000000" pitchFamily="2" charset="0"/>
              </a:rPr>
              <a:t>Astronômia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AFE5F3-213C-01C7-80AE-FBFBBF0EFB7C}"/>
              </a:ext>
            </a:extLst>
          </p:cNvPr>
          <p:cNvSpPr txBox="1"/>
          <p:nvPr/>
        </p:nvSpPr>
        <p:spPr>
          <a:xfrm>
            <a:off x="1017057" y="1550784"/>
            <a:ext cx="3734825" cy="3965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pt-BR" sz="2300" dirty="0">
                <a:latin typeface="Amasis MT Pro Light" panose="02040304050005020304" pitchFamily="18" charset="0"/>
              </a:rPr>
              <a:t>O efeito Doppler pode ser observado também em ondas eletromagnéticas, por meio dele os astrônomos estudam as linhas espectrais das estrelas e galáxias distantes. Observaram que as linhas espectrais desviavam-se para o vermelho, esse desvio aumenta com a distância das estrelas. Assim, conclui-se que o Universo está se expandindo.</a:t>
            </a:r>
            <a:endParaRPr lang="pt-BR" sz="2300" dirty="0">
              <a:solidFill>
                <a:schemeClr val="accent1"/>
              </a:solidFill>
              <a:latin typeface="Amasis MT Pro Light" panose="02040304050005020304" pitchFamily="18" charset="0"/>
            </a:endParaRPr>
          </a:p>
        </p:txBody>
      </p:sp>
      <p:pic>
        <p:nvPicPr>
          <p:cNvPr id="11" name="Imagem 10" descr="Gráfico, Linha do tempo&#10;&#10;Descrição gerada automaticamente">
            <a:extLst>
              <a:ext uri="{FF2B5EF4-FFF2-40B4-BE49-F238E27FC236}">
                <a16:creationId xmlns:a16="http://schemas.microsoft.com/office/drawing/2014/main" id="{9FBEC8B5-DF53-3222-2688-B78A6D2F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4" b="1"/>
          <a:stretch/>
        </p:blipFill>
        <p:spPr>
          <a:xfrm>
            <a:off x="4997034" y="1272773"/>
            <a:ext cx="3355032" cy="1998558"/>
          </a:xfrm>
          <a:prstGeom prst="rect">
            <a:avLst/>
          </a:prstGeom>
        </p:spPr>
      </p:pic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D49CE21-7E83-C593-B9BC-EB65D40F2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" t="4000" r="59113" b="5433"/>
          <a:stretch/>
        </p:blipFill>
        <p:spPr>
          <a:xfrm>
            <a:off x="8454454" y="1282753"/>
            <a:ext cx="2896499" cy="1988578"/>
          </a:xfrm>
          <a:prstGeom prst="rect">
            <a:avLst/>
          </a:prstGeom>
        </p:spPr>
      </p:pic>
      <p:pic>
        <p:nvPicPr>
          <p:cNvPr id="20" name="Imagem 1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39B7D1-09FF-21F8-0674-2360D21E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10" t="4000" r="1551" b="3627"/>
          <a:stretch/>
        </p:blipFill>
        <p:spPr>
          <a:xfrm>
            <a:off x="5201588" y="3674660"/>
            <a:ext cx="6309140" cy="242275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FFEE054-6354-0366-D422-2839F6B3A598}"/>
              </a:ext>
            </a:extLst>
          </p:cNvPr>
          <p:cNvSpPr txBox="1"/>
          <p:nvPr/>
        </p:nvSpPr>
        <p:spPr>
          <a:xfrm>
            <a:off x="8513536" y="3196897"/>
            <a:ext cx="301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Física e vestibular </a:t>
            </a:r>
            <a:r>
              <a:rPr lang="pt-BR" sz="1800" dirty="0">
                <a:solidFill>
                  <a:schemeClr val="accent1"/>
                </a:solidFill>
                <a:hlinkClick r:id="rId4"/>
              </a:rPr>
              <a:t>(11)</a:t>
            </a:r>
            <a:r>
              <a:rPr lang="pt-BR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875496E-EDBB-ABB7-9E44-6B0148430EAC}"/>
              </a:ext>
            </a:extLst>
          </p:cNvPr>
          <p:cNvSpPr txBox="1"/>
          <p:nvPr/>
        </p:nvSpPr>
        <p:spPr>
          <a:xfrm>
            <a:off x="4997034" y="3197296"/>
            <a:ext cx="3355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ROCHA e TORT, 2019, P. 2.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460C5D2-E855-D9E1-F09B-D0C2B545AB74}"/>
              </a:ext>
            </a:extLst>
          </p:cNvPr>
          <p:cNvSpPr txBox="1"/>
          <p:nvPr/>
        </p:nvSpPr>
        <p:spPr>
          <a:xfrm>
            <a:off x="6829316" y="6097410"/>
            <a:ext cx="3045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</a:rPr>
              <a:t>Fonte: Física e vestibular </a:t>
            </a:r>
            <a:r>
              <a:rPr lang="pt-BR" sz="1800" dirty="0">
                <a:solidFill>
                  <a:schemeClr val="accent1"/>
                </a:solidFill>
                <a:hlinkClick r:id="rId4"/>
              </a:rPr>
              <a:t>(11)</a:t>
            </a:r>
            <a:r>
              <a:rPr lang="pt-BR" sz="1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6640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1707103" y="606772"/>
            <a:ext cx="9205737" cy="1106269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457298" y="606772"/>
            <a:ext cx="9826407" cy="110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Ondas de Choque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D559DB-7E73-934F-05BE-11E731C5A84E}"/>
              </a:ext>
            </a:extLst>
          </p:cNvPr>
          <p:cNvSpPr txBox="1"/>
          <p:nvPr/>
        </p:nvSpPr>
        <p:spPr>
          <a:xfrm>
            <a:off x="1099280" y="1880564"/>
            <a:ext cx="4537023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300" dirty="0">
                <a:latin typeface="Amasis MT Pro Light" panose="02040304050005020304" pitchFamily="18" charset="0"/>
              </a:rPr>
              <a:t>	</a:t>
            </a:r>
            <a:r>
              <a:rPr lang="pt-BR" sz="2300" b="0" i="0" dirty="0">
                <a:solidFill>
                  <a:srgbClr val="212529"/>
                </a:solidFill>
                <a:effectLst/>
                <a:latin typeface="Amasis MT Pro Light" panose="02040304050005020304" pitchFamily="18" charset="0"/>
              </a:rPr>
              <a:t> Efeito gerado normalmente quando uma aeronave rompe a barreira do som (Mach 1) </a:t>
            </a:r>
            <a:r>
              <a:rPr lang="pt-BR" sz="2300" dirty="0">
                <a:latin typeface="Amasis MT Pro Light" panose="02040304050005020304" pitchFamily="18" charset="0"/>
                <a:hlinkClick r:id="rId2"/>
              </a:rPr>
              <a:t>(12).</a:t>
            </a:r>
            <a:r>
              <a:rPr lang="pt-BR" sz="2300" dirty="0">
                <a:latin typeface="Amasis MT Pro Light" panose="02040304050005020304" pitchFamily="18" charset="0"/>
              </a:rPr>
              <a:t> </a:t>
            </a:r>
            <a:r>
              <a:rPr lang="pt-BR" sz="2300" b="0" i="0" dirty="0">
                <a:solidFill>
                  <a:srgbClr val="000000"/>
                </a:solidFill>
                <a:effectLst/>
                <a:latin typeface="Amasis MT Pro Light" panose="02040304050005020304" pitchFamily="18" charset="0"/>
              </a:rPr>
              <a:t>O fenômeno do Cone de Mach ocorre quando um corpo se move a uma velocidade maior do que a velocidade característica de propagação das ondas no meio no qual ele está inserido </a:t>
            </a:r>
            <a:r>
              <a:rPr lang="pt-BR" sz="2300" dirty="0">
                <a:latin typeface="Amasis MT Pro Light" panose="02040304050005020304" pitchFamily="18" charset="0"/>
                <a:hlinkClick r:id="rId2"/>
              </a:rPr>
              <a:t>(</a:t>
            </a:r>
            <a:r>
              <a:rPr lang="pt-BR" sz="2300" dirty="0">
                <a:latin typeface="Amasis MT Pro Light" panose="02040304050005020304" pitchFamily="18" charset="0"/>
                <a:hlinkClick r:id="rId3"/>
              </a:rPr>
              <a:t>13)</a:t>
            </a:r>
            <a:r>
              <a:rPr lang="pt-BR" sz="2300" dirty="0">
                <a:latin typeface="Amasis MT Pro Light" panose="02040304050005020304" pitchFamily="18" charset="0"/>
                <a:hlinkClick r:id="rId2"/>
              </a:rPr>
              <a:t>.</a:t>
            </a:r>
            <a:endParaRPr lang="pt-BR" sz="23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F3BA76-9436-39D0-B692-0F4CE345CE39}"/>
              </a:ext>
            </a:extLst>
          </p:cNvPr>
          <p:cNvSpPr txBox="1"/>
          <p:nvPr/>
        </p:nvSpPr>
        <p:spPr>
          <a:xfrm>
            <a:off x="6768989" y="4143191"/>
            <a:ext cx="685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  <a:hlinkClick r:id="rId2"/>
              </a:rPr>
              <a:t>(12).</a:t>
            </a: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4BDA33-8ED1-3325-2916-6E40C2BB3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246" y="1813707"/>
            <a:ext cx="2872009" cy="2266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ADC653-A497-7DE1-FC60-B5148E58DE1B}"/>
              </a:ext>
            </a:extLst>
          </p:cNvPr>
          <p:cNvSpPr txBox="1"/>
          <p:nvPr/>
        </p:nvSpPr>
        <p:spPr>
          <a:xfrm>
            <a:off x="9906109" y="6154321"/>
            <a:ext cx="960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  <a:hlinkClick r:id="rId2"/>
              </a:rPr>
              <a:t>(</a:t>
            </a:r>
            <a:r>
              <a:rPr lang="pt-BR" sz="1600" dirty="0">
                <a:latin typeface="Amasis MT Pro Light" panose="02040304050005020304" pitchFamily="18" charset="0"/>
                <a:hlinkClick r:id="rId3"/>
              </a:rPr>
              <a:t>13)</a:t>
            </a:r>
            <a:r>
              <a:rPr lang="pt-BR" sz="1600" dirty="0">
                <a:latin typeface="Amasis MT Pro Light" panose="02040304050005020304" pitchFamily="18" charset="0"/>
                <a:hlinkClick r:id="rId2"/>
              </a:rPr>
              <a:t>.</a:t>
            </a:r>
            <a:endParaRPr lang="pt-BR" sz="1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E0E3CF7-3FCA-E922-75EA-6958BC0F6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255" y="4213315"/>
            <a:ext cx="2551262" cy="1995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4885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1707103" y="606772"/>
            <a:ext cx="9205737" cy="1106269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586106" y="683077"/>
            <a:ext cx="9826407" cy="110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Ondas de Choque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D559DB-7E73-934F-05BE-11E731C5A84E}"/>
              </a:ext>
            </a:extLst>
          </p:cNvPr>
          <p:cNvSpPr txBox="1"/>
          <p:nvPr/>
        </p:nvSpPr>
        <p:spPr>
          <a:xfrm>
            <a:off x="6965429" y="2717270"/>
            <a:ext cx="3947411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300" dirty="0">
                <a:latin typeface="Amasis MT Pro Light" panose="02040304050005020304" pitchFamily="18" charset="0"/>
              </a:rPr>
              <a:t>	</a:t>
            </a:r>
            <a:r>
              <a:rPr lang="pt-BR" sz="2300" b="0" i="0" dirty="0">
                <a:solidFill>
                  <a:srgbClr val="212529"/>
                </a:solidFill>
                <a:effectLst/>
                <a:latin typeface="Amasis MT Pro Light" panose="02040304050005020304" pitchFamily="18" charset="0"/>
              </a:rPr>
              <a:t> A onda de choque se caracterizada por ser um distúrbio violento na propagação da pressão que se move com uma velocidade maior que a velocidade do som no ar </a:t>
            </a:r>
            <a:r>
              <a:rPr lang="pt-BR" sz="1600" dirty="0">
                <a:latin typeface="Amasis MT Pro Light" panose="02040304050005020304" pitchFamily="18" charset="0"/>
                <a:hlinkClick r:id="rId2"/>
              </a:rPr>
              <a:t>(12).</a:t>
            </a:r>
            <a:endParaRPr lang="pt-BR" sz="1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F3BA76-9436-39D0-B692-0F4CE345CE39}"/>
              </a:ext>
            </a:extLst>
          </p:cNvPr>
          <p:cNvSpPr txBox="1"/>
          <p:nvPr/>
        </p:nvSpPr>
        <p:spPr>
          <a:xfrm>
            <a:off x="4708673" y="4106144"/>
            <a:ext cx="685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  <a:hlinkClick r:id="rId2"/>
              </a:rPr>
              <a:t>(</a:t>
            </a:r>
            <a:r>
              <a:rPr lang="pt-BR" sz="1600" dirty="0">
                <a:latin typeface="Amasis MT Pro Light" panose="02040304050005020304" pitchFamily="18" charset="0"/>
                <a:hlinkClick r:id="rId3"/>
              </a:rPr>
              <a:t>05).</a:t>
            </a: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DBC828-8885-7735-E081-9FCB9262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10" y="4182070"/>
            <a:ext cx="2967415" cy="2176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E6BC412-E9EC-E925-60CE-B2EEB6E7F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294" y="1823456"/>
            <a:ext cx="3360558" cy="2256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DDD6CE9-39C2-D5D8-AF5F-F381315A94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472" t="86019"/>
          <a:stretch/>
        </p:blipFill>
        <p:spPr>
          <a:xfrm>
            <a:off x="5184743" y="3804369"/>
            <a:ext cx="1547109" cy="259448"/>
          </a:xfrm>
          <a:prstGeom prst="rect">
            <a:avLst/>
          </a:prstGeom>
          <a:ln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7FF9051-6872-E54B-CC69-0B10B1CA2F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472" t="86019"/>
          <a:stretch/>
        </p:blipFill>
        <p:spPr>
          <a:xfrm>
            <a:off x="2790981" y="6112149"/>
            <a:ext cx="1042127" cy="2205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89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882;p52">
            <a:extLst>
              <a:ext uri="{FF2B5EF4-FFF2-40B4-BE49-F238E27FC236}">
                <a16:creationId xmlns:a16="http://schemas.microsoft.com/office/drawing/2014/main" id="{FB011916-5771-2336-1289-26B10677ED3C}"/>
              </a:ext>
            </a:extLst>
          </p:cNvPr>
          <p:cNvGrpSpPr/>
          <p:nvPr/>
        </p:nvGrpSpPr>
        <p:grpSpPr>
          <a:xfrm>
            <a:off x="1707103" y="606772"/>
            <a:ext cx="9205737" cy="1106269"/>
            <a:chOff x="2878350" y="2124450"/>
            <a:chExt cx="5811196" cy="1016596"/>
          </a:xfrm>
        </p:grpSpPr>
        <p:sp>
          <p:nvSpPr>
            <p:cNvPr id="7" name="Google Shape;883;p52">
              <a:extLst>
                <a:ext uri="{FF2B5EF4-FFF2-40B4-BE49-F238E27FC236}">
                  <a16:creationId xmlns:a16="http://schemas.microsoft.com/office/drawing/2014/main" id="{BF560CE6-8A29-D287-457C-EB70D9334E20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884;p52">
              <a:extLst>
                <a:ext uri="{FF2B5EF4-FFF2-40B4-BE49-F238E27FC236}">
                  <a16:creationId xmlns:a16="http://schemas.microsoft.com/office/drawing/2014/main" id="{DB5CE05F-51FE-2ADE-2524-A7E5B5DCECA0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885;p52">
            <a:extLst>
              <a:ext uri="{FF2B5EF4-FFF2-40B4-BE49-F238E27FC236}">
                <a16:creationId xmlns:a16="http://schemas.microsoft.com/office/drawing/2014/main" id="{3009B2B0-7176-AAE4-E18A-4D1BD856411D}"/>
              </a:ext>
            </a:extLst>
          </p:cNvPr>
          <p:cNvSpPr txBox="1">
            <a:spLocks/>
          </p:cNvSpPr>
          <p:nvPr/>
        </p:nvSpPr>
        <p:spPr>
          <a:xfrm>
            <a:off x="1457298" y="606772"/>
            <a:ext cx="9826407" cy="110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lang="pt-BR" kern="0" dirty="0">
                <a:solidFill>
                  <a:srgbClr val="242424"/>
                </a:solidFill>
                <a:latin typeface="Baguet Script" panose="00000500000000000000" pitchFamily="2" charset="0"/>
              </a:rPr>
              <a:t>O Cone de Mach</a:t>
            </a:r>
            <a:endParaRPr kumimoji="0" lang="pt-BR" sz="55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F3BA76-9436-39D0-B692-0F4CE345CE39}"/>
              </a:ext>
            </a:extLst>
          </p:cNvPr>
          <p:cNvSpPr txBox="1"/>
          <p:nvPr/>
        </p:nvSpPr>
        <p:spPr>
          <a:xfrm>
            <a:off x="3859342" y="5592972"/>
            <a:ext cx="685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masis MT Pro Light" panose="02040304050005020304" pitchFamily="18" charset="0"/>
                <a:hlinkClick r:id="rId2"/>
              </a:rPr>
              <a:t>(</a:t>
            </a:r>
            <a:r>
              <a:rPr lang="pt-BR" sz="1600" dirty="0">
                <a:latin typeface="Amasis MT Pro Light" panose="02040304050005020304" pitchFamily="18" charset="0"/>
                <a:hlinkClick r:id="rId3"/>
              </a:rPr>
              <a:t>13)</a:t>
            </a:r>
            <a:r>
              <a:rPr lang="pt-BR" sz="1600" dirty="0">
                <a:latin typeface="Amasis MT Pro Light" panose="02040304050005020304" pitchFamily="18" charset="0"/>
                <a:hlinkClick r:id="rId2"/>
              </a:rPr>
              <a:t>.</a:t>
            </a: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D4DEC5-7798-D64B-29E6-E26C66D4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53" y="1988733"/>
            <a:ext cx="5438552" cy="3633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55AF74B-FC83-2335-121C-183345628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142" y="3429000"/>
            <a:ext cx="2878983" cy="176024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9D72A5-692D-3878-82A5-9B7FB2C51CBF}"/>
              </a:ext>
            </a:extLst>
          </p:cNvPr>
          <p:cNvSpPr txBox="1"/>
          <p:nvPr/>
        </p:nvSpPr>
        <p:spPr>
          <a:xfrm>
            <a:off x="6970427" y="1798960"/>
            <a:ext cx="3942413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300" b="0" i="0" dirty="0">
                <a:solidFill>
                  <a:srgbClr val="000000"/>
                </a:solidFill>
                <a:effectLst/>
                <a:latin typeface="Amasis MT Pro Light" panose="02040304050005020304" pitchFamily="18" charset="0"/>
              </a:rPr>
              <a:t>O chamado ângulo de Mach, que nos fornece a relação entre a velocidade do avião e do som </a:t>
            </a:r>
            <a:r>
              <a:rPr lang="pt-BR" sz="1600" dirty="0">
                <a:latin typeface="Amasis MT Pro Light" panose="02040304050005020304" pitchFamily="18" charset="0"/>
                <a:hlinkClick r:id="rId2"/>
              </a:rPr>
              <a:t>(</a:t>
            </a:r>
            <a:r>
              <a:rPr lang="pt-BR" sz="1600" dirty="0">
                <a:latin typeface="Amasis MT Pro Light" panose="02040304050005020304" pitchFamily="18" charset="0"/>
                <a:hlinkClick r:id="rId3"/>
              </a:rPr>
              <a:t>13)</a:t>
            </a:r>
            <a:r>
              <a:rPr lang="pt-BR" sz="1600" dirty="0">
                <a:latin typeface="Amasis MT Pro Light" panose="02040304050005020304" pitchFamily="18" charset="0"/>
                <a:hlinkClick r:id="rId2"/>
              </a:rPr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57038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5051;p62">
            <a:extLst>
              <a:ext uri="{FF2B5EF4-FFF2-40B4-BE49-F238E27FC236}">
                <a16:creationId xmlns:a16="http://schemas.microsoft.com/office/drawing/2014/main" id="{B1255416-867E-B1E0-1D8A-E25AE16D32B6}"/>
              </a:ext>
            </a:extLst>
          </p:cNvPr>
          <p:cNvGrpSpPr/>
          <p:nvPr/>
        </p:nvGrpSpPr>
        <p:grpSpPr>
          <a:xfrm>
            <a:off x="2128603" y="3349442"/>
            <a:ext cx="7914807" cy="1016596"/>
            <a:chOff x="2878350" y="2124450"/>
            <a:chExt cx="5811196" cy="1016596"/>
          </a:xfrm>
        </p:grpSpPr>
        <p:sp>
          <p:nvSpPr>
            <p:cNvPr id="28" name="Google Shape;5052;p62">
              <a:extLst>
                <a:ext uri="{FF2B5EF4-FFF2-40B4-BE49-F238E27FC236}">
                  <a16:creationId xmlns:a16="http://schemas.microsoft.com/office/drawing/2014/main" id="{E0949023-28AE-AC6F-2401-7AE0B603AD54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053;p62">
              <a:extLst>
                <a:ext uri="{FF2B5EF4-FFF2-40B4-BE49-F238E27FC236}">
                  <a16:creationId xmlns:a16="http://schemas.microsoft.com/office/drawing/2014/main" id="{61B70339-DF02-66D8-738B-06449B685765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5054;p62">
            <a:extLst>
              <a:ext uri="{FF2B5EF4-FFF2-40B4-BE49-F238E27FC236}">
                <a16:creationId xmlns:a16="http://schemas.microsoft.com/office/drawing/2014/main" id="{59EA2935-7622-4349-C2C6-C185976D9290}"/>
              </a:ext>
            </a:extLst>
          </p:cNvPr>
          <p:cNvSpPr txBox="1">
            <a:spLocks/>
          </p:cNvSpPr>
          <p:nvPr/>
        </p:nvSpPr>
        <p:spPr>
          <a:xfrm>
            <a:off x="2918516" y="3275850"/>
            <a:ext cx="627278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Referências</a:t>
            </a:r>
          </a:p>
        </p:txBody>
      </p:sp>
      <p:sp>
        <p:nvSpPr>
          <p:cNvPr id="31" name="Google Shape;5055;p62">
            <a:extLst>
              <a:ext uri="{FF2B5EF4-FFF2-40B4-BE49-F238E27FC236}">
                <a16:creationId xmlns:a16="http://schemas.microsoft.com/office/drawing/2014/main" id="{CF1171B5-9908-D39C-1E45-BBB4691E259E}"/>
              </a:ext>
            </a:extLst>
          </p:cNvPr>
          <p:cNvSpPr txBox="1">
            <a:spLocks/>
          </p:cNvSpPr>
          <p:nvPr/>
        </p:nvSpPr>
        <p:spPr>
          <a:xfrm>
            <a:off x="5085211" y="1821194"/>
            <a:ext cx="2079900" cy="18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0"/>
              <a:buFont typeface="DM Serif Display"/>
              <a:buNone/>
              <a:tabLst/>
              <a:defRPr/>
            </a:pPr>
            <a:r>
              <a:rPr kumimoji="0" lang="en" sz="12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06</a:t>
            </a:r>
          </a:p>
        </p:txBody>
      </p:sp>
      <p:sp>
        <p:nvSpPr>
          <p:cNvPr id="32" name="Google Shape;5056;p62">
            <a:extLst>
              <a:ext uri="{FF2B5EF4-FFF2-40B4-BE49-F238E27FC236}">
                <a16:creationId xmlns:a16="http://schemas.microsoft.com/office/drawing/2014/main" id="{24E9A809-BE60-F606-3E88-7E3E7F79BA80}"/>
              </a:ext>
            </a:extLst>
          </p:cNvPr>
          <p:cNvSpPr txBox="1">
            <a:spLocks/>
          </p:cNvSpPr>
          <p:nvPr/>
        </p:nvSpPr>
        <p:spPr>
          <a:xfrm>
            <a:off x="3388734" y="4366039"/>
            <a:ext cx="5065524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16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Principais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acessos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26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0" name="Google Shape;5051;p62">
            <a:extLst>
              <a:ext uri="{FF2B5EF4-FFF2-40B4-BE49-F238E27FC236}">
                <a16:creationId xmlns:a16="http://schemas.microsoft.com/office/drawing/2014/main" id="{DAE0F908-F496-E762-97CE-B4AFE39C7622}"/>
              </a:ext>
            </a:extLst>
          </p:cNvPr>
          <p:cNvGrpSpPr/>
          <p:nvPr/>
        </p:nvGrpSpPr>
        <p:grpSpPr>
          <a:xfrm>
            <a:off x="2138596" y="501311"/>
            <a:ext cx="7914807" cy="1016596"/>
            <a:chOff x="2878350" y="2124450"/>
            <a:chExt cx="5811196" cy="1016596"/>
          </a:xfrm>
        </p:grpSpPr>
        <p:sp>
          <p:nvSpPr>
            <p:cNvPr id="12" name="Google Shape;5052;p62">
              <a:extLst>
                <a:ext uri="{FF2B5EF4-FFF2-40B4-BE49-F238E27FC236}">
                  <a16:creationId xmlns:a16="http://schemas.microsoft.com/office/drawing/2014/main" id="{97B02AE1-5804-CBF3-DBDA-2BA55C6BF468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5053;p62">
              <a:extLst>
                <a:ext uri="{FF2B5EF4-FFF2-40B4-BE49-F238E27FC236}">
                  <a16:creationId xmlns:a16="http://schemas.microsoft.com/office/drawing/2014/main" id="{8B78FD54-8D4B-87BF-3966-039100CD9288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5054;p62">
            <a:extLst>
              <a:ext uri="{FF2B5EF4-FFF2-40B4-BE49-F238E27FC236}">
                <a16:creationId xmlns:a16="http://schemas.microsoft.com/office/drawing/2014/main" id="{FC0A60FC-649E-274A-89BC-49FA12E53106}"/>
              </a:ext>
            </a:extLst>
          </p:cNvPr>
          <p:cNvSpPr txBox="1">
            <a:spLocks/>
          </p:cNvSpPr>
          <p:nvPr/>
        </p:nvSpPr>
        <p:spPr>
          <a:xfrm>
            <a:off x="2920454" y="492956"/>
            <a:ext cx="627278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Referências</a:t>
            </a:r>
          </a:p>
        </p:txBody>
      </p:sp>
      <p:graphicFrame>
        <p:nvGraphicFramePr>
          <p:cNvPr id="15" name="Tabela 7">
            <a:extLst>
              <a:ext uri="{FF2B5EF4-FFF2-40B4-BE49-F238E27FC236}">
                <a16:creationId xmlns:a16="http://schemas.microsoft.com/office/drawing/2014/main" id="{EB4BF93B-E547-D69B-E170-2C77F547A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68111"/>
              </p:ext>
            </p:extLst>
          </p:nvPr>
        </p:nvGraphicFramePr>
        <p:xfrm>
          <a:off x="1094282" y="2007030"/>
          <a:ext cx="9713626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3626">
                  <a:extLst>
                    <a:ext uri="{9D8B030D-6E8A-4147-A177-3AD203B41FA5}">
                      <a16:colId xmlns:a16="http://schemas.microsoft.com/office/drawing/2014/main" val="3457055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Endereço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6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hlinkClick r:id="rId2"/>
                        </a:rPr>
                        <a:t>https://youtu.be/qiq9OGAdUA8</a:t>
                      </a:r>
                      <a:r>
                        <a:rPr lang="pt-B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pt-B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Acesso em: 06/03/2021, às 20:00.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9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EFDeportes.com, Revista Digital. Buenos Aires, </a:t>
                      </a:r>
                      <a:r>
                        <a:rPr lang="pt-BR" dirty="0" err="1"/>
                        <a:t>Año</a:t>
                      </a:r>
                      <a:r>
                        <a:rPr lang="pt-BR" dirty="0"/>
                        <a:t> 17, Nº 167, Abril de 2012. Disponível: </a:t>
                      </a:r>
                      <a:r>
                        <a:rPr lang="pt-BR" sz="1800" dirty="0">
                          <a:solidFill>
                            <a:schemeClr val="bg1"/>
                          </a:solidFill>
                          <a:hlinkClick r:id="rId3"/>
                        </a:rPr>
                        <a:t>https://efdeportes.com/efd167/a-historia-da-ultrassonografia.htm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. Acesso em: 14/02/2021, às 19:00.</a:t>
                      </a:r>
                      <a:r>
                        <a:rPr lang="pt-B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3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FERNANDES, A. C. P. et al. Efeito Doppler com tablet e smartphone. Revista Brasileira de Ensino de Física, v. 38, 2016.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6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Vargas, Alberto Barrón, et al. "Christian Andreas Doppler (1803-1853)." Anales de Radiología, México. Vol. 2. No. 2. 2003.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0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hlinkClick r:id="rId4"/>
                        </a:rPr>
                        <a:t>https://pt.wikipedia.org/wiki/Hippolyte_Fizeau</a:t>
                      </a:r>
                      <a:r>
                        <a:rPr lang="pt-BR" dirty="0"/>
                        <a:t> .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Acesso em: 14/02/2021, às 18:00.</a:t>
                      </a:r>
                      <a:r>
                        <a:rPr lang="pt-B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5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hlinkClick r:id="rId5"/>
                        </a:rPr>
                        <a:t>https://micro.magnet.fsu.edu/optics/timeline/people/fizeau.html</a:t>
                      </a:r>
                      <a:r>
                        <a:rPr lang="pt-BR" dirty="0"/>
                        <a:t> .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Acesso em: 14/02/2021, às 18:30.</a:t>
                      </a:r>
                      <a:r>
                        <a:rPr lang="pt-B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09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592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1;p42">
            <a:extLst>
              <a:ext uri="{FF2B5EF4-FFF2-40B4-BE49-F238E27FC236}">
                <a16:creationId xmlns:a16="http://schemas.microsoft.com/office/drawing/2014/main" id="{516009CA-8D36-93B0-9133-60FE51561FEA}"/>
              </a:ext>
            </a:extLst>
          </p:cNvPr>
          <p:cNvGrpSpPr/>
          <p:nvPr/>
        </p:nvGrpSpPr>
        <p:grpSpPr>
          <a:xfrm>
            <a:off x="3773481" y="544390"/>
            <a:ext cx="5027619" cy="792682"/>
            <a:chOff x="515350" y="538125"/>
            <a:chExt cx="8259600" cy="608118"/>
          </a:xfrm>
        </p:grpSpPr>
        <p:sp>
          <p:nvSpPr>
            <p:cNvPr id="5" name="Google Shape;612;p42">
              <a:extLst>
                <a:ext uri="{FF2B5EF4-FFF2-40B4-BE49-F238E27FC236}">
                  <a16:creationId xmlns:a16="http://schemas.microsoft.com/office/drawing/2014/main" id="{8CCA01B2-964F-53D8-E3C3-2F07AE8166FD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13;p42">
              <a:extLst>
                <a:ext uri="{FF2B5EF4-FFF2-40B4-BE49-F238E27FC236}">
                  <a16:creationId xmlns:a16="http://schemas.microsoft.com/office/drawing/2014/main" id="{D5E7161C-5E67-D890-85CF-AF65C0F43204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14;p42">
            <a:extLst>
              <a:ext uri="{FF2B5EF4-FFF2-40B4-BE49-F238E27FC236}">
                <a16:creationId xmlns:a16="http://schemas.microsoft.com/office/drawing/2014/main" id="{333B67E1-19A4-7C9B-FAA0-55E52F0DE8F1}"/>
              </a:ext>
            </a:extLst>
          </p:cNvPr>
          <p:cNvSpPr txBox="1">
            <a:spLocks/>
          </p:cNvSpPr>
          <p:nvPr/>
        </p:nvSpPr>
        <p:spPr>
          <a:xfrm>
            <a:off x="4337586" y="392432"/>
            <a:ext cx="39048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M Serif Display"/>
              <a:buNone/>
              <a:defRPr sz="5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200"/>
              <a:buFont typeface="DM Serif Display"/>
              <a:buNone/>
              <a:tabLst/>
              <a:defRPr/>
            </a:pPr>
            <a:r>
              <a:rPr kumimoji="0" lang="pt-BR" sz="5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Introdução</a:t>
            </a:r>
          </a:p>
        </p:txBody>
      </p:sp>
      <p:sp>
        <p:nvSpPr>
          <p:cNvPr id="8" name="Google Shape;615;p42">
            <a:extLst>
              <a:ext uri="{FF2B5EF4-FFF2-40B4-BE49-F238E27FC236}">
                <a16:creationId xmlns:a16="http://schemas.microsoft.com/office/drawing/2014/main" id="{CF1E6430-2B38-B195-5328-1AD73678DD8B}"/>
              </a:ext>
            </a:extLst>
          </p:cNvPr>
          <p:cNvSpPr txBox="1">
            <a:spLocks/>
          </p:cNvSpPr>
          <p:nvPr/>
        </p:nvSpPr>
        <p:spPr>
          <a:xfrm>
            <a:off x="2423316" y="1909220"/>
            <a:ext cx="8217952" cy="131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algn="just"/>
            <a:r>
              <a:rPr lang="pt-BR" sz="2400" dirty="0">
                <a:solidFill>
                  <a:schemeClr val="tx1"/>
                </a:solidFill>
                <a:latin typeface="Amasis MT Pro Light" panose="02040304050005020304" pitchFamily="18" charset="0"/>
              </a:rPr>
              <a:t>	Como você descreveria a situação apresentada no vídeo em função das características fisiológicas do som e das grandezas frequências  e comprimento de onda?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100"/>
              <a:buFont typeface="Anek Malayalam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</p:txBody>
      </p:sp>
      <p:sp>
        <p:nvSpPr>
          <p:cNvPr id="13" name="Espaço Reservado para Número de Slide 92">
            <a:extLst>
              <a:ext uri="{FF2B5EF4-FFF2-40B4-BE49-F238E27FC236}">
                <a16:creationId xmlns:a16="http://schemas.microsoft.com/office/drawing/2014/main" id="{C6CC1E4E-332D-45A8-8B7D-8E0D3D33EBD2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14" name="Espaço Reservado para Rodapé 22">
            <a:extLst>
              <a:ext uri="{FF2B5EF4-FFF2-40B4-BE49-F238E27FC236}">
                <a16:creationId xmlns:a16="http://schemas.microsoft.com/office/drawing/2014/main" id="{F4EA8BDF-5CBC-3264-C6BA-A88149B57BCE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pic>
        <p:nvPicPr>
          <p:cNvPr id="16" name="Gráfico 15" descr="Voltar com preenchimento sólido">
            <a:extLst>
              <a:ext uri="{FF2B5EF4-FFF2-40B4-BE49-F238E27FC236}">
                <a16:creationId xmlns:a16="http://schemas.microsoft.com/office/drawing/2014/main" id="{B077849A-C899-80FD-725B-39CFCCA97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6116" y="2149635"/>
            <a:ext cx="914400" cy="914400"/>
          </a:xfrm>
          <a:prstGeom prst="rect">
            <a:avLst/>
          </a:prstGeom>
        </p:spPr>
      </p:pic>
      <p:sp>
        <p:nvSpPr>
          <p:cNvPr id="18" name="Google Shape;615;p42">
            <a:extLst>
              <a:ext uri="{FF2B5EF4-FFF2-40B4-BE49-F238E27FC236}">
                <a16:creationId xmlns:a16="http://schemas.microsoft.com/office/drawing/2014/main" id="{DC8CDC11-94BE-5392-D5F5-8B88ECC619B5}"/>
              </a:ext>
            </a:extLst>
          </p:cNvPr>
          <p:cNvSpPr txBox="1">
            <a:spLocks/>
          </p:cNvSpPr>
          <p:nvPr/>
        </p:nvSpPr>
        <p:spPr>
          <a:xfrm>
            <a:off x="2423316" y="3896725"/>
            <a:ext cx="8189719" cy="75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algn="just"/>
            <a:r>
              <a:rPr lang="pt-BR" sz="2400" dirty="0">
                <a:solidFill>
                  <a:schemeClr val="tx1"/>
                </a:solidFill>
                <a:latin typeface="Amasis MT Pro Light" panose="02040304050005020304" pitchFamily="18" charset="0"/>
              </a:rPr>
              <a:t>	Qual a causa dessa alteração nas propriedades do som detectada pela plateia?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2100"/>
              <a:buFont typeface="Anek Malayalam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</p:txBody>
      </p:sp>
      <p:pic>
        <p:nvPicPr>
          <p:cNvPr id="20" name="Gráfico 19" descr="Voltar com preenchimento sólido">
            <a:extLst>
              <a:ext uri="{FF2B5EF4-FFF2-40B4-BE49-F238E27FC236}">
                <a16:creationId xmlns:a16="http://schemas.microsoft.com/office/drawing/2014/main" id="{32E7DCD7-F78E-EAAA-B907-1E5FE4132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864" y="39772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97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0" name="Google Shape;5051;p62">
            <a:extLst>
              <a:ext uri="{FF2B5EF4-FFF2-40B4-BE49-F238E27FC236}">
                <a16:creationId xmlns:a16="http://schemas.microsoft.com/office/drawing/2014/main" id="{DAE0F908-F496-E762-97CE-B4AFE39C7622}"/>
              </a:ext>
            </a:extLst>
          </p:cNvPr>
          <p:cNvGrpSpPr/>
          <p:nvPr/>
        </p:nvGrpSpPr>
        <p:grpSpPr>
          <a:xfrm>
            <a:off x="2138596" y="501311"/>
            <a:ext cx="7914807" cy="1016596"/>
            <a:chOff x="2878350" y="2124450"/>
            <a:chExt cx="5811196" cy="1016596"/>
          </a:xfrm>
        </p:grpSpPr>
        <p:sp>
          <p:nvSpPr>
            <p:cNvPr id="12" name="Google Shape;5052;p62">
              <a:extLst>
                <a:ext uri="{FF2B5EF4-FFF2-40B4-BE49-F238E27FC236}">
                  <a16:creationId xmlns:a16="http://schemas.microsoft.com/office/drawing/2014/main" id="{97B02AE1-5804-CBF3-DBDA-2BA55C6BF468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5053;p62">
              <a:extLst>
                <a:ext uri="{FF2B5EF4-FFF2-40B4-BE49-F238E27FC236}">
                  <a16:creationId xmlns:a16="http://schemas.microsoft.com/office/drawing/2014/main" id="{8B78FD54-8D4B-87BF-3966-039100CD9288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5054;p62">
            <a:extLst>
              <a:ext uri="{FF2B5EF4-FFF2-40B4-BE49-F238E27FC236}">
                <a16:creationId xmlns:a16="http://schemas.microsoft.com/office/drawing/2014/main" id="{FC0A60FC-649E-274A-89BC-49FA12E53106}"/>
              </a:ext>
            </a:extLst>
          </p:cNvPr>
          <p:cNvSpPr txBox="1">
            <a:spLocks/>
          </p:cNvSpPr>
          <p:nvPr/>
        </p:nvSpPr>
        <p:spPr>
          <a:xfrm>
            <a:off x="2920454" y="492956"/>
            <a:ext cx="627278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Referências</a:t>
            </a:r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5061832D-8F4A-2BF2-CE85-8FE40E856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63209"/>
              </p:ext>
            </p:extLst>
          </p:nvPr>
        </p:nvGraphicFramePr>
        <p:xfrm>
          <a:off x="1554948" y="1977603"/>
          <a:ext cx="900379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3792">
                  <a:extLst>
                    <a:ext uri="{9D8B030D-6E8A-4147-A177-3AD203B41FA5}">
                      <a16:colId xmlns:a16="http://schemas.microsoft.com/office/drawing/2014/main" val="3457055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Endereço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6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</a:rPr>
                        <a:t>SEARS, F.; ZEMANSKY, M.W.; YOUNG, H.D. e FREEDMAN, R.A., Física II, 12a .ed.,</a:t>
                      </a:r>
                      <a:br>
                        <a:rPr lang="pt-BR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</a:rPr>
                        <a:t>Ed.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  <a:effectLst/>
                        </a:rPr>
                        <a:t>Addison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</a:rPr>
                        <a:t> Wesley, 2008. ISBN 9788588639300.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9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hlinkClick r:id="rId2"/>
                        </a:rPr>
                        <a:t>https://simulacaodoppler.web.app/</a:t>
                      </a:r>
                      <a:r>
                        <a:rPr lang="pt-BR" dirty="0"/>
                        <a:t> . Acesso em: 10/11/2021, às 21:15.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3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hlinkClick r:id="rId3"/>
                        </a:rPr>
                        <a:t>http://fisicaevestibular.com.br/novo/wp-content/uploads/migracao/ondulatoria/doppler/o_2920a23e17065423.html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/>
                        <a:t>. Acesso em: 10/11/2021, às 22:00.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6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hlinkClick r:id="rId4"/>
                        </a:rPr>
                        <a:t>https://www.explicatorium.com/cfq8/sonar.html#:~:</a:t>
                      </a:r>
                      <a:r>
                        <a:rPr lang="pt-BR" sz="1800" dirty="0" err="1">
                          <a:hlinkClick r:id="rId4"/>
                        </a:rPr>
                        <a:t>text</a:t>
                      </a:r>
                      <a:r>
                        <a:rPr lang="pt-BR" sz="1800" dirty="0">
                          <a:hlinkClick r:id="rId4"/>
                        </a:rPr>
                        <a:t>=O%20primeiro%20registo%20da%20utiliza%C3%A7%C3%A3o,t%C3%A9cnica%20h%C3%A1%20milh%C3%B5es%20de%20anos</a:t>
                      </a:r>
                      <a:r>
                        <a:rPr lang="pt-BR" dirty="0"/>
                        <a:t>. Acesso em: 10/11/2021, às 22:25.</a:t>
                      </a:r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0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hlinkClick r:id="rId5"/>
                        </a:rPr>
                        <a:t>https://www.storyboardthat.com/pt/innovations/radar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/>
                        <a:t>. Acesso em: 10/11/2021, às 23:00.</a:t>
                      </a:r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5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486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41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0" name="Google Shape;5051;p62">
            <a:extLst>
              <a:ext uri="{FF2B5EF4-FFF2-40B4-BE49-F238E27FC236}">
                <a16:creationId xmlns:a16="http://schemas.microsoft.com/office/drawing/2014/main" id="{DAE0F908-F496-E762-97CE-B4AFE39C7622}"/>
              </a:ext>
            </a:extLst>
          </p:cNvPr>
          <p:cNvGrpSpPr/>
          <p:nvPr/>
        </p:nvGrpSpPr>
        <p:grpSpPr>
          <a:xfrm>
            <a:off x="2138596" y="501311"/>
            <a:ext cx="7914807" cy="1016596"/>
            <a:chOff x="2878350" y="2124450"/>
            <a:chExt cx="5811196" cy="1016596"/>
          </a:xfrm>
        </p:grpSpPr>
        <p:sp>
          <p:nvSpPr>
            <p:cNvPr id="12" name="Google Shape;5052;p62">
              <a:extLst>
                <a:ext uri="{FF2B5EF4-FFF2-40B4-BE49-F238E27FC236}">
                  <a16:creationId xmlns:a16="http://schemas.microsoft.com/office/drawing/2014/main" id="{97B02AE1-5804-CBF3-DBDA-2BA55C6BF468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5053;p62">
              <a:extLst>
                <a:ext uri="{FF2B5EF4-FFF2-40B4-BE49-F238E27FC236}">
                  <a16:creationId xmlns:a16="http://schemas.microsoft.com/office/drawing/2014/main" id="{8B78FD54-8D4B-87BF-3966-039100CD9288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5054;p62">
            <a:extLst>
              <a:ext uri="{FF2B5EF4-FFF2-40B4-BE49-F238E27FC236}">
                <a16:creationId xmlns:a16="http://schemas.microsoft.com/office/drawing/2014/main" id="{FC0A60FC-649E-274A-89BC-49FA12E53106}"/>
              </a:ext>
            </a:extLst>
          </p:cNvPr>
          <p:cNvSpPr txBox="1">
            <a:spLocks/>
          </p:cNvSpPr>
          <p:nvPr/>
        </p:nvSpPr>
        <p:spPr>
          <a:xfrm>
            <a:off x="2920454" y="492956"/>
            <a:ext cx="627278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Referências</a:t>
            </a:r>
          </a:p>
        </p:txBody>
      </p:sp>
      <p:graphicFrame>
        <p:nvGraphicFramePr>
          <p:cNvPr id="3" name="Tabela 7">
            <a:extLst>
              <a:ext uri="{FF2B5EF4-FFF2-40B4-BE49-F238E27FC236}">
                <a16:creationId xmlns:a16="http://schemas.microsoft.com/office/drawing/2014/main" id="{7BF93AC6-4DE9-7A00-38A0-9E26C9BA1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326200"/>
              </p:ext>
            </p:extLst>
          </p:nvPr>
        </p:nvGraphicFramePr>
        <p:xfrm>
          <a:off x="1467642" y="1911176"/>
          <a:ext cx="8735037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037">
                  <a:extLst>
                    <a:ext uri="{9D8B030D-6E8A-4147-A177-3AD203B41FA5}">
                      <a16:colId xmlns:a16="http://schemas.microsoft.com/office/drawing/2014/main" val="3457055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Endereço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6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</a:rPr>
                        <a:t>Moderna plus : ciências da natureza e suas tecnologias : manual do professor. -- 1. ed. --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effectLst/>
                        </a:rPr>
                        <a:t>São Paulo : Moderna, 2020. Vários autores. Obra em 6 v. Conteúdo: O conhecimento científico -- Água e vida -- Matéria e energia -- Humanidade e ambiente -- Ciência e tecnologia -- Universo e evolução.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93536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r>
                        <a:rPr lang="pt-BR" dirty="0">
                          <a:hlinkClick r:id="rId2"/>
                        </a:rPr>
                        <a:t>https://www.blogs.unicamp.br/tortaprimordial/2019/06/13/a-expansao-do-universo/</a:t>
                      </a:r>
                      <a:r>
                        <a:rPr lang="pt-BR" dirty="0"/>
                        <a:t> . Acesso em: 10/11/2021, às 20:45.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3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hlinkClick r:id="rId3"/>
                        </a:rPr>
                        <a:t>http://sonarfisica.blogspot.com/2015/12/historia-do-sonar.html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dirty="0"/>
                        <a:t>. Acesso em: 10/11/2021, às 22:15.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6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hlinkClick r:id="rId4"/>
                        </a:rPr>
                        <a:t>http://jornalismojunior.com.br/como-a-ecolocalizacao-inspirou-o-sonar/</a:t>
                      </a:r>
                      <a:r>
                        <a:rPr lang="pt-BR" sz="1600" dirty="0"/>
                        <a:t> </a:t>
                      </a:r>
                      <a:r>
                        <a:rPr lang="pt-BR" dirty="0"/>
                        <a:t>. Acesso em: 10/11/2021, às 23:13.</a:t>
                      </a:r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0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5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064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10" name="Google Shape;5051;p62">
            <a:extLst>
              <a:ext uri="{FF2B5EF4-FFF2-40B4-BE49-F238E27FC236}">
                <a16:creationId xmlns:a16="http://schemas.microsoft.com/office/drawing/2014/main" id="{DAE0F908-F496-E762-97CE-B4AFE39C7622}"/>
              </a:ext>
            </a:extLst>
          </p:cNvPr>
          <p:cNvGrpSpPr/>
          <p:nvPr/>
        </p:nvGrpSpPr>
        <p:grpSpPr>
          <a:xfrm>
            <a:off x="2138596" y="501311"/>
            <a:ext cx="7914807" cy="1016596"/>
            <a:chOff x="2878350" y="2124450"/>
            <a:chExt cx="5811196" cy="1016596"/>
          </a:xfrm>
        </p:grpSpPr>
        <p:sp>
          <p:nvSpPr>
            <p:cNvPr id="12" name="Google Shape;5052;p62">
              <a:extLst>
                <a:ext uri="{FF2B5EF4-FFF2-40B4-BE49-F238E27FC236}">
                  <a16:creationId xmlns:a16="http://schemas.microsoft.com/office/drawing/2014/main" id="{97B02AE1-5804-CBF3-DBDA-2BA55C6BF468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5053;p62">
              <a:extLst>
                <a:ext uri="{FF2B5EF4-FFF2-40B4-BE49-F238E27FC236}">
                  <a16:creationId xmlns:a16="http://schemas.microsoft.com/office/drawing/2014/main" id="{8B78FD54-8D4B-87BF-3966-039100CD9288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5054;p62">
            <a:extLst>
              <a:ext uri="{FF2B5EF4-FFF2-40B4-BE49-F238E27FC236}">
                <a16:creationId xmlns:a16="http://schemas.microsoft.com/office/drawing/2014/main" id="{FC0A60FC-649E-274A-89BC-49FA12E53106}"/>
              </a:ext>
            </a:extLst>
          </p:cNvPr>
          <p:cNvSpPr txBox="1">
            <a:spLocks/>
          </p:cNvSpPr>
          <p:nvPr/>
        </p:nvSpPr>
        <p:spPr>
          <a:xfrm>
            <a:off x="2920454" y="492956"/>
            <a:ext cx="627278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Referências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C13B88B8-F355-E781-3B82-FD18A4007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46223"/>
              </p:ext>
            </p:extLst>
          </p:nvPr>
        </p:nvGraphicFramePr>
        <p:xfrm>
          <a:off x="1767635" y="2482314"/>
          <a:ext cx="8735037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5037">
                  <a:extLst>
                    <a:ext uri="{9D8B030D-6E8A-4147-A177-3AD203B41FA5}">
                      <a16:colId xmlns:a16="http://schemas.microsoft.com/office/drawing/2014/main" val="3457055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Endereço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6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ROCHA, V. R.; TORT, A. C. Redescobrindo a lei empírica de Hubble em sala de aula. Revista Brasileira de Ensino de Física, v. 41, 2019.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9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Villas Bôas, Newton. Tópicos de física : volume 2 / Newton Villas Bôas, Ricardo Helou Doca,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Gualter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José </a:t>
                      </a:r>
                      <a:r>
                        <a:rPr lang="pt-BR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Biscuola</a:t>
                      </a: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— 19. ed. — São Paulo : Saraiva, 2012.</a:t>
                      </a: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6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NUSSENZVEIG,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Herch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Moysés. </a:t>
                      </a: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 de Física Básica: fluidos, oscilações e ondas, calor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Editora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Blucher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2018.</a:t>
                      </a:r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40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HALLIDAY, David; RESNICK, Robert; WALKER,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Jearl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. Fundamentos de física, vol. 2: gravitação, ondas e termodinâmica. Tradução: Ronaldo Sérgio de Biasi, v. 10, 2009.</a:t>
                      </a:r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5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6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1;p42">
            <a:extLst>
              <a:ext uri="{FF2B5EF4-FFF2-40B4-BE49-F238E27FC236}">
                <a16:creationId xmlns:a16="http://schemas.microsoft.com/office/drawing/2014/main" id="{516009CA-8D36-93B0-9133-60FE51561FEA}"/>
              </a:ext>
            </a:extLst>
          </p:cNvPr>
          <p:cNvGrpSpPr/>
          <p:nvPr/>
        </p:nvGrpSpPr>
        <p:grpSpPr>
          <a:xfrm>
            <a:off x="3773481" y="544390"/>
            <a:ext cx="5027619" cy="792682"/>
            <a:chOff x="515350" y="538125"/>
            <a:chExt cx="8259600" cy="608118"/>
          </a:xfrm>
        </p:grpSpPr>
        <p:sp>
          <p:nvSpPr>
            <p:cNvPr id="5" name="Google Shape;612;p42">
              <a:extLst>
                <a:ext uri="{FF2B5EF4-FFF2-40B4-BE49-F238E27FC236}">
                  <a16:creationId xmlns:a16="http://schemas.microsoft.com/office/drawing/2014/main" id="{8CCA01B2-964F-53D8-E3C3-2F07AE8166FD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613;p42">
              <a:extLst>
                <a:ext uri="{FF2B5EF4-FFF2-40B4-BE49-F238E27FC236}">
                  <a16:creationId xmlns:a16="http://schemas.microsoft.com/office/drawing/2014/main" id="{D5E7161C-5E67-D890-85CF-AF65C0F43204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14;p42">
            <a:extLst>
              <a:ext uri="{FF2B5EF4-FFF2-40B4-BE49-F238E27FC236}">
                <a16:creationId xmlns:a16="http://schemas.microsoft.com/office/drawing/2014/main" id="{333B67E1-19A4-7C9B-FAA0-55E52F0DE8F1}"/>
              </a:ext>
            </a:extLst>
          </p:cNvPr>
          <p:cNvSpPr txBox="1">
            <a:spLocks/>
          </p:cNvSpPr>
          <p:nvPr/>
        </p:nvSpPr>
        <p:spPr>
          <a:xfrm>
            <a:off x="4337586" y="392432"/>
            <a:ext cx="39048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M Serif Display"/>
              <a:buNone/>
              <a:defRPr sz="5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ek Malayalam"/>
              <a:buNone/>
              <a:defRPr sz="4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200"/>
              <a:buFont typeface="DM Serif Display"/>
              <a:buNone/>
              <a:tabLst/>
              <a:defRPr/>
            </a:pPr>
            <a:r>
              <a:rPr kumimoji="0" lang="pt-BR" sz="5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Introdução</a:t>
            </a:r>
          </a:p>
        </p:txBody>
      </p:sp>
      <p:sp>
        <p:nvSpPr>
          <p:cNvPr id="8" name="Google Shape;615;p42">
            <a:extLst>
              <a:ext uri="{FF2B5EF4-FFF2-40B4-BE49-F238E27FC236}">
                <a16:creationId xmlns:a16="http://schemas.microsoft.com/office/drawing/2014/main" id="{CF1E6430-2B38-B195-5328-1AD73678DD8B}"/>
              </a:ext>
            </a:extLst>
          </p:cNvPr>
          <p:cNvSpPr txBox="1">
            <a:spLocks/>
          </p:cNvSpPr>
          <p:nvPr/>
        </p:nvSpPr>
        <p:spPr>
          <a:xfrm>
            <a:off x="2254348" y="5420854"/>
            <a:ext cx="8217952" cy="90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nek Malayalam"/>
              <a:buNone/>
              <a:defRPr sz="21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algn="just"/>
            <a:r>
              <a:rPr lang="pt-BR" sz="2400" dirty="0">
                <a:solidFill>
                  <a:schemeClr val="tx1"/>
                </a:solidFill>
                <a:latin typeface="Amasis MT Pro Light" panose="02040304050005020304" pitchFamily="18" charset="0"/>
              </a:rPr>
              <a:t>	Por que os atores conseguiram detectar uma variação no som emitido pelo apito dos bombeiros?</a:t>
            </a:r>
          </a:p>
        </p:txBody>
      </p:sp>
      <p:sp>
        <p:nvSpPr>
          <p:cNvPr id="13" name="Espaço Reservado para Número de Slide 92">
            <a:extLst>
              <a:ext uri="{FF2B5EF4-FFF2-40B4-BE49-F238E27FC236}">
                <a16:creationId xmlns:a16="http://schemas.microsoft.com/office/drawing/2014/main" id="{C6CC1E4E-332D-45A8-8B7D-8E0D3D33EBD2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14" name="Espaço Reservado para Rodapé 22">
            <a:extLst>
              <a:ext uri="{FF2B5EF4-FFF2-40B4-BE49-F238E27FC236}">
                <a16:creationId xmlns:a16="http://schemas.microsoft.com/office/drawing/2014/main" id="{F4EA8BDF-5CBC-3264-C6BA-A88149B57BCE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pic>
        <p:nvPicPr>
          <p:cNvPr id="16" name="Gráfico 15" descr="Voltar com preenchimento sólido">
            <a:extLst>
              <a:ext uri="{FF2B5EF4-FFF2-40B4-BE49-F238E27FC236}">
                <a16:creationId xmlns:a16="http://schemas.microsoft.com/office/drawing/2014/main" id="{B077849A-C899-80FD-725B-39CFCCA97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447" y="545015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Suplemento 1" title="Web Video Player">
                <a:extLst>
                  <a:ext uri="{FF2B5EF4-FFF2-40B4-BE49-F238E27FC236}">
                    <a16:creationId xmlns:a16="http://schemas.microsoft.com/office/drawing/2014/main" id="{21CF23BC-0FCE-7FA7-1CE0-790540771A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932074"/>
                  </p:ext>
                </p:extLst>
              </p:nvPr>
            </p:nvGraphicFramePr>
            <p:xfrm>
              <a:off x="1843790" y="1471613"/>
              <a:ext cx="9039069" cy="37861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" name="Suplemento 1" title="Web Video Player">
                <a:extLst>
                  <a:ext uri="{FF2B5EF4-FFF2-40B4-BE49-F238E27FC236}">
                    <a16:creationId xmlns:a16="http://schemas.microsoft.com/office/drawing/2014/main" id="{21CF23BC-0FCE-7FA7-1CE0-790540771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3790" y="1471613"/>
                <a:ext cx="9039069" cy="378610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62E4481-A21B-33EC-2F18-C82890D63732}"/>
              </a:ext>
            </a:extLst>
          </p:cNvPr>
          <p:cNvSpPr txBox="1"/>
          <p:nvPr/>
        </p:nvSpPr>
        <p:spPr>
          <a:xfrm>
            <a:off x="10495520" y="5201721"/>
            <a:ext cx="169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6"/>
              </a:rPr>
              <a:t>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1233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879183AE-E547-11F4-97EC-35D757F898C4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55FDB275-63C9-1512-9B72-8AB765696F0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551;p40">
            <a:extLst>
              <a:ext uri="{FF2B5EF4-FFF2-40B4-BE49-F238E27FC236}">
                <a16:creationId xmlns:a16="http://schemas.microsoft.com/office/drawing/2014/main" id="{14C8F2D2-9013-4756-5303-F06E6DE144E7}"/>
              </a:ext>
            </a:extLst>
          </p:cNvPr>
          <p:cNvGrpSpPr/>
          <p:nvPr/>
        </p:nvGrpSpPr>
        <p:grpSpPr>
          <a:xfrm>
            <a:off x="4886793" y="3261890"/>
            <a:ext cx="5904628" cy="1016596"/>
            <a:chOff x="2878350" y="2124450"/>
            <a:chExt cx="5811196" cy="1016596"/>
          </a:xfrm>
        </p:grpSpPr>
        <p:sp>
          <p:nvSpPr>
            <p:cNvPr id="7" name="Google Shape;552;p40">
              <a:extLst>
                <a:ext uri="{FF2B5EF4-FFF2-40B4-BE49-F238E27FC236}">
                  <a16:creationId xmlns:a16="http://schemas.microsoft.com/office/drawing/2014/main" id="{710D389D-37DA-95EF-BDC3-EF8928854D7E}"/>
                </a:ext>
              </a:extLst>
            </p:cNvPr>
            <p:cNvSpPr/>
            <p:nvPr/>
          </p:nvSpPr>
          <p:spPr>
            <a:xfrm>
              <a:off x="2878350" y="2124450"/>
              <a:ext cx="5753700" cy="9591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553;p40">
              <a:extLst>
                <a:ext uri="{FF2B5EF4-FFF2-40B4-BE49-F238E27FC236}">
                  <a16:creationId xmlns:a16="http://schemas.microsoft.com/office/drawing/2014/main" id="{CF53F63D-D340-89A0-F006-A4F4622C5955}"/>
                </a:ext>
              </a:extLst>
            </p:cNvPr>
            <p:cNvSpPr/>
            <p:nvPr/>
          </p:nvSpPr>
          <p:spPr>
            <a:xfrm>
              <a:off x="2935846" y="2181947"/>
              <a:ext cx="5753700" cy="959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554;p40">
            <a:extLst>
              <a:ext uri="{FF2B5EF4-FFF2-40B4-BE49-F238E27FC236}">
                <a16:creationId xmlns:a16="http://schemas.microsoft.com/office/drawing/2014/main" id="{43463DAB-2C00-60DC-1787-7BEF931DD6E8}"/>
              </a:ext>
            </a:extLst>
          </p:cNvPr>
          <p:cNvSpPr txBox="1">
            <a:spLocks/>
          </p:cNvSpPr>
          <p:nvPr/>
        </p:nvSpPr>
        <p:spPr>
          <a:xfrm>
            <a:off x="4944069" y="3245451"/>
            <a:ext cx="5588631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erif Display"/>
              <a:buNone/>
              <a:defRPr sz="5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Malayalam"/>
              <a:buNone/>
              <a:defRPr sz="3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600"/>
              <a:buFont typeface="DM Serif Display"/>
              <a:buNone/>
              <a:tabLst/>
              <a:defRPr/>
            </a:pPr>
            <a:r>
              <a:rPr kumimoji="0" lang="pt-BR" sz="55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Contexto Histórico</a:t>
            </a:r>
          </a:p>
        </p:txBody>
      </p:sp>
      <p:sp>
        <p:nvSpPr>
          <p:cNvPr id="10" name="Google Shape;555;p40">
            <a:extLst>
              <a:ext uri="{FF2B5EF4-FFF2-40B4-BE49-F238E27FC236}">
                <a16:creationId xmlns:a16="http://schemas.microsoft.com/office/drawing/2014/main" id="{6A659B3E-C42E-5FBF-CA0E-4EC7EFA49FDA}"/>
              </a:ext>
            </a:extLst>
          </p:cNvPr>
          <p:cNvSpPr txBox="1">
            <a:spLocks/>
          </p:cNvSpPr>
          <p:nvPr/>
        </p:nvSpPr>
        <p:spPr>
          <a:xfrm>
            <a:off x="8452800" y="1528851"/>
            <a:ext cx="2079900" cy="1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DM Serif Display"/>
              <a:buNone/>
              <a:defRPr sz="1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nek Malayalam"/>
              <a:buNone/>
              <a:defRPr sz="120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0"/>
              <a:buFont typeface="DM Serif Display"/>
              <a:buNone/>
              <a:tabLst/>
              <a:defRPr/>
            </a:pPr>
            <a:r>
              <a:rPr kumimoji="0" lang="en" sz="120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Baguet Script" panose="00000500000000000000" pitchFamily="2" charset="0"/>
                <a:sym typeface="DM Serif Display"/>
              </a:rPr>
              <a:t>01</a:t>
            </a:r>
          </a:p>
        </p:txBody>
      </p:sp>
      <p:sp>
        <p:nvSpPr>
          <p:cNvPr id="11" name="Google Shape;556;p40">
            <a:extLst>
              <a:ext uri="{FF2B5EF4-FFF2-40B4-BE49-F238E27FC236}">
                <a16:creationId xmlns:a16="http://schemas.microsoft.com/office/drawing/2014/main" id="{0FF84DCD-B02C-0A12-55D3-A9AC04DB7C0A}"/>
              </a:ext>
            </a:extLst>
          </p:cNvPr>
          <p:cNvSpPr txBox="1">
            <a:spLocks/>
          </p:cNvSpPr>
          <p:nvPr/>
        </p:nvSpPr>
        <p:spPr>
          <a:xfrm>
            <a:off x="4410977" y="4377051"/>
            <a:ext cx="6121723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nek Malayalam"/>
              <a:buNone/>
              <a:defRPr sz="16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B9FC2"/>
              </a:buClr>
              <a:buSzPts val="1600"/>
              <a:buFont typeface="Anek Malayala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Efeito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Doppler</a:t>
            </a:r>
          </a:p>
        </p:txBody>
      </p:sp>
    </p:spTree>
    <p:extLst>
      <p:ext uri="{BB962C8B-B14F-4D97-AF65-F5344CB8AC3E}">
        <p14:creationId xmlns:p14="http://schemas.microsoft.com/office/powerpoint/2010/main" val="343185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6" name="Google Shape;633;p43">
            <a:extLst>
              <a:ext uri="{FF2B5EF4-FFF2-40B4-BE49-F238E27FC236}">
                <a16:creationId xmlns:a16="http://schemas.microsoft.com/office/drawing/2014/main" id="{A9B62CFD-476A-B88F-3338-EE1BFDAC3A53}"/>
              </a:ext>
            </a:extLst>
          </p:cNvPr>
          <p:cNvGrpSpPr/>
          <p:nvPr/>
        </p:nvGrpSpPr>
        <p:grpSpPr>
          <a:xfrm>
            <a:off x="409902" y="435586"/>
            <a:ext cx="10464793" cy="1022980"/>
            <a:chOff x="515350" y="538125"/>
            <a:chExt cx="8259600" cy="608118"/>
          </a:xfrm>
        </p:grpSpPr>
        <p:sp>
          <p:nvSpPr>
            <p:cNvPr id="7" name="Google Shape;634;p43">
              <a:extLst>
                <a:ext uri="{FF2B5EF4-FFF2-40B4-BE49-F238E27FC236}">
                  <a16:creationId xmlns:a16="http://schemas.microsoft.com/office/drawing/2014/main" id="{727C7512-13C6-9202-5965-7A2ADD94F40A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635;p43">
              <a:extLst>
                <a:ext uri="{FF2B5EF4-FFF2-40B4-BE49-F238E27FC236}">
                  <a16:creationId xmlns:a16="http://schemas.microsoft.com/office/drawing/2014/main" id="{E2D3BEB1-E3CA-038B-01D6-2CF90569F44A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636;p43">
            <a:extLst>
              <a:ext uri="{FF2B5EF4-FFF2-40B4-BE49-F238E27FC236}">
                <a16:creationId xmlns:a16="http://schemas.microsoft.com/office/drawing/2014/main" id="{9AEA5937-564B-CFB0-60A5-1B4C144647E4}"/>
              </a:ext>
            </a:extLst>
          </p:cNvPr>
          <p:cNvSpPr txBox="1">
            <a:spLocks/>
          </p:cNvSpPr>
          <p:nvPr/>
        </p:nvSpPr>
        <p:spPr>
          <a:xfrm>
            <a:off x="571026" y="458784"/>
            <a:ext cx="10464835" cy="91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DM Serif Display"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</a:rPr>
              <a:t>Johann Christian Andreas Doppler</a:t>
            </a:r>
            <a:endParaRPr kumimoji="0" lang="pt-BR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10" name="Google Shape;637;p43">
            <a:extLst>
              <a:ext uri="{FF2B5EF4-FFF2-40B4-BE49-F238E27FC236}">
                <a16:creationId xmlns:a16="http://schemas.microsoft.com/office/drawing/2014/main" id="{F31EE0B0-2EC6-6D8B-AB39-A20B3A6BCA60}"/>
              </a:ext>
            </a:extLst>
          </p:cNvPr>
          <p:cNvSpPr txBox="1">
            <a:spLocks/>
          </p:cNvSpPr>
          <p:nvPr/>
        </p:nvSpPr>
        <p:spPr>
          <a:xfrm>
            <a:off x="1269611" y="1640944"/>
            <a:ext cx="6085490" cy="422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●"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■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●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○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■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●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ek Malayalam"/>
              <a:buChar char="■"/>
              <a:defRPr sz="12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200"/>
              <a:buFont typeface="Anek Malayalam"/>
              <a:buNone/>
              <a:tabLst/>
              <a:defRPr/>
            </a:pP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	Johann Doppler nasceu na Áustria e realizou seus primeiros estudos em Salzburgo, sua cidade natal.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200"/>
              <a:buFont typeface="Anek Malayalam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Os estudos secundários foram realizados em Linz ;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lang="pt-BR" sz="23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E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m 1825, formou-se em matemática na Universidade Técnica de Viena;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lang="pt-BR" sz="23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E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studou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matemática, mecânica e astronomia; 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lang="pt-BR" sz="23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F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oi diretor do Instituto de Física e professor de Física Experimental na Universidade de Viena;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  <a:p>
            <a:pPr marL="139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None/>
              <a:tabLst/>
              <a:defRPr/>
            </a:pPr>
            <a:r>
              <a:rPr lang="pt-BR" sz="1400" dirty="0">
                <a:solidFill>
                  <a:schemeClr val="accent1"/>
                </a:solidFill>
                <a:hlinkClick r:id="rId2"/>
              </a:rPr>
              <a:t>(2)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nek Malayalam"/>
              <a:cs typeface="Anek Malayalam"/>
              <a:sym typeface="Anek Malayalam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FE72D19-FC35-E783-6DBF-E87DB034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41" y="1885315"/>
            <a:ext cx="3823838" cy="3907676"/>
          </a:xfrm>
          <a:prstGeom prst="flowChartConnector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A1EDDC-C26D-4BD2-840B-E1623A5EFDB6}"/>
              </a:ext>
            </a:extLst>
          </p:cNvPr>
          <p:cNvSpPr txBox="1"/>
          <p:nvPr/>
        </p:nvSpPr>
        <p:spPr>
          <a:xfrm>
            <a:off x="8153399" y="1513035"/>
            <a:ext cx="3205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effectLst/>
                <a:latin typeface="Amasis MT Pro Light" panose="02040304050005020304" pitchFamily="18" charset="0"/>
              </a:rPr>
              <a:t>Imagem: Johann Doppler (1803-53).</a:t>
            </a:r>
            <a:endParaRPr lang="pt-BR" sz="1600" dirty="0">
              <a:latin typeface="Amasis MT Pro Light" panose="020403040500050203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BD43C36-0A77-58AF-3B9F-D1C6880445EE}"/>
              </a:ext>
            </a:extLst>
          </p:cNvPr>
          <p:cNvSpPr txBox="1"/>
          <p:nvPr/>
        </p:nvSpPr>
        <p:spPr>
          <a:xfrm>
            <a:off x="7534616" y="5746339"/>
            <a:ext cx="4039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effectLst/>
                <a:latin typeface="Amasis MT Pro Light" panose="02040304050005020304" pitchFamily="18" charset="0"/>
              </a:rPr>
              <a:t>Fonte: EFDeportes.com, Revista Digital, 2012.</a:t>
            </a:r>
            <a:endParaRPr lang="pt-BR" sz="1600" dirty="0"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54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sp>
        <p:nvSpPr>
          <p:cNvPr id="9" name="Google Shape;768;p48">
            <a:extLst>
              <a:ext uri="{FF2B5EF4-FFF2-40B4-BE49-F238E27FC236}">
                <a16:creationId xmlns:a16="http://schemas.microsoft.com/office/drawing/2014/main" id="{5F8D6A83-31EA-E0C0-5437-15566EEF9E03}"/>
              </a:ext>
            </a:extLst>
          </p:cNvPr>
          <p:cNvSpPr txBox="1">
            <a:spLocks/>
          </p:cNvSpPr>
          <p:nvPr/>
        </p:nvSpPr>
        <p:spPr>
          <a:xfrm>
            <a:off x="4263217" y="1684289"/>
            <a:ext cx="7035154" cy="480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Em 1842, previu um efeito que se aplica a qualquer fenômeno ondulatório;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lang="pt-BR" sz="2400" kern="0" dirty="0">
                <a:solidFill>
                  <a:srgbClr val="242424"/>
                </a:solidFill>
                <a:latin typeface="Amasis MT Pro Light" panose="02040304050005020304" pitchFamily="18" charset="0"/>
              </a:rPr>
              <a:t>F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undamental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por sua aplicação Tecnológica em diversos campos da ciência. </a:t>
            </a:r>
          </a:p>
          <a:p>
            <a:pPr marL="13970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(Fernandes et al. 2016, p. 2.)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Em 1842, editou a obra Sobre as Cores da Luz Emitida pelas Estrelas Duplas (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Über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das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farbige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Licht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der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Doppelsterne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), onde descreve o efeito Doppler. 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Char char="●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Observou que o comprimento de uma onda sonora produzida por uma fonte em movimento se alterava.</a:t>
            </a:r>
          </a:p>
          <a:p>
            <a:pPr marL="139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tabLst/>
              <a:defRPr/>
            </a:pPr>
            <a:r>
              <a:rPr lang="pt-BR" sz="1600" dirty="0">
                <a:solidFill>
                  <a:schemeClr val="accent1"/>
                </a:solidFill>
                <a:hlinkClick r:id="rId2"/>
              </a:rPr>
              <a:t>(2)</a:t>
            </a: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Amasis MT Pro Light" panose="02040304050005020304" pitchFamily="18" charset="0"/>
              <a:sym typeface="Anek Malayalam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B9E49D-12BD-425D-2D50-B43E49F841D4}"/>
              </a:ext>
            </a:extLst>
          </p:cNvPr>
          <p:cNvSpPr txBox="1"/>
          <p:nvPr/>
        </p:nvSpPr>
        <p:spPr>
          <a:xfrm>
            <a:off x="893631" y="5804508"/>
            <a:ext cx="3144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masis MT Pro Light" panose="02040304050005020304" pitchFamily="18" charset="0"/>
              </a:rPr>
              <a:t>Fonte: </a:t>
            </a:r>
            <a:r>
              <a:rPr lang="es-ES" sz="1600" dirty="0">
                <a:effectLst/>
                <a:latin typeface="Amasis MT Pro Light" panose="02040304050005020304" pitchFamily="18" charset="0"/>
              </a:rPr>
              <a:t>Anales de Radiología, México 2003;2: p. 102.</a:t>
            </a:r>
            <a:endParaRPr lang="pt-BR" sz="1600" dirty="0">
              <a:latin typeface="Amasis MT Pro Light" panose="020403040500050203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BE2C1A-F99E-7248-B9D7-D336A6E51665}"/>
              </a:ext>
            </a:extLst>
          </p:cNvPr>
          <p:cNvSpPr txBox="1"/>
          <p:nvPr/>
        </p:nvSpPr>
        <p:spPr>
          <a:xfrm>
            <a:off x="1005938" y="1636329"/>
            <a:ext cx="3144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masis MT Pro Light" panose="02040304050005020304" pitchFamily="18" charset="0"/>
              </a:rPr>
              <a:t>Imagem: representação da observação das Estrelas Duplas.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D25249C-7EC9-5DA8-6160-B0A972D2C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29" y="2221104"/>
            <a:ext cx="3369588" cy="3583404"/>
          </a:xfrm>
          <a:prstGeom prst="flowChartAlternateProcess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1" name="Google Shape;633;p43">
            <a:extLst>
              <a:ext uri="{FF2B5EF4-FFF2-40B4-BE49-F238E27FC236}">
                <a16:creationId xmlns:a16="http://schemas.microsoft.com/office/drawing/2014/main" id="{422324C5-4CF3-8182-14F7-5A278E9778DA}"/>
              </a:ext>
            </a:extLst>
          </p:cNvPr>
          <p:cNvGrpSpPr/>
          <p:nvPr/>
        </p:nvGrpSpPr>
        <p:grpSpPr>
          <a:xfrm>
            <a:off x="603260" y="427858"/>
            <a:ext cx="10464793" cy="1022980"/>
            <a:chOff x="515350" y="538125"/>
            <a:chExt cx="8259600" cy="608118"/>
          </a:xfrm>
        </p:grpSpPr>
        <p:sp>
          <p:nvSpPr>
            <p:cNvPr id="22" name="Google Shape;634;p43">
              <a:extLst>
                <a:ext uri="{FF2B5EF4-FFF2-40B4-BE49-F238E27FC236}">
                  <a16:creationId xmlns:a16="http://schemas.microsoft.com/office/drawing/2014/main" id="{D903EA9E-6EF5-2069-83D1-310CDDDD8399}"/>
                </a:ext>
              </a:extLst>
            </p:cNvPr>
            <p:cNvSpPr/>
            <p:nvPr/>
          </p:nvSpPr>
          <p:spPr>
            <a:xfrm flipH="1">
              <a:off x="667750" y="538125"/>
              <a:ext cx="8107200" cy="563700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35;p43">
              <a:extLst>
                <a:ext uri="{FF2B5EF4-FFF2-40B4-BE49-F238E27FC236}">
                  <a16:creationId xmlns:a16="http://schemas.microsoft.com/office/drawing/2014/main" id="{807F519A-054C-807D-F26F-75CF24A33977}"/>
                </a:ext>
              </a:extLst>
            </p:cNvPr>
            <p:cNvSpPr/>
            <p:nvPr/>
          </p:nvSpPr>
          <p:spPr>
            <a:xfrm flipH="1">
              <a:off x="515350" y="582543"/>
              <a:ext cx="8107200" cy="563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636;p43">
            <a:extLst>
              <a:ext uri="{FF2B5EF4-FFF2-40B4-BE49-F238E27FC236}">
                <a16:creationId xmlns:a16="http://schemas.microsoft.com/office/drawing/2014/main" id="{0D726823-2BC0-37E8-3FFF-460F52D010F6}"/>
              </a:ext>
            </a:extLst>
          </p:cNvPr>
          <p:cNvSpPr txBox="1">
            <a:spLocks/>
          </p:cNvSpPr>
          <p:nvPr/>
        </p:nvSpPr>
        <p:spPr>
          <a:xfrm>
            <a:off x="764384" y="451056"/>
            <a:ext cx="10464835" cy="91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ek Malayalam"/>
              <a:buNone/>
              <a:defRPr sz="2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400"/>
              <a:buFont typeface="DM Serif Display"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5000" dirty="0">
                <a:solidFill>
                  <a:schemeClr val="tx1"/>
                </a:solidFill>
                <a:latin typeface="Baguet Script" panose="00000500000000000000" pitchFamily="2" charset="0"/>
              </a:rPr>
              <a:t>Johann Christian Andreas Doppler</a:t>
            </a:r>
            <a:endParaRPr kumimoji="0" lang="pt-BR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38823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92">
            <a:extLst>
              <a:ext uri="{FF2B5EF4-FFF2-40B4-BE49-F238E27FC236}">
                <a16:creationId xmlns:a16="http://schemas.microsoft.com/office/drawing/2014/main" id="{A46E47B2-F95E-C176-2F73-816A905F8F9E}"/>
              </a:ext>
            </a:extLst>
          </p:cNvPr>
          <p:cNvSpPr txBox="1">
            <a:spLocks/>
          </p:cNvSpPr>
          <p:nvPr/>
        </p:nvSpPr>
        <p:spPr>
          <a:xfrm>
            <a:off x="883107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9BF9E3-3097-453F-9343-59E136D2FE30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5" name="Espaço Reservado para Rodapé 22">
            <a:extLst>
              <a:ext uri="{FF2B5EF4-FFF2-40B4-BE49-F238E27FC236}">
                <a16:creationId xmlns:a16="http://schemas.microsoft.com/office/drawing/2014/main" id="{1D8B5290-B10A-A9DB-CBBB-B61804E2CFF8}"/>
              </a:ext>
            </a:extLst>
          </p:cNvPr>
          <p:cNvSpPr txBox="1">
            <a:spLocks/>
          </p:cNvSpPr>
          <p:nvPr/>
        </p:nvSpPr>
        <p:spPr>
          <a:xfrm>
            <a:off x="4038599" y="6574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Efeito Doppler para Ondas Sonoras</a:t>
            </a:r>
          </a:p>
          <a:p>
            <a:endParaRPr lang="pt-BR" dirty="0"/>
          </a:p>
        </p:txBody>
      </p:sp>
      <p:grpSp>
        <p:nvGrpSpPr>
          <p:cNvPr id="20" name="Google Shape;765;p48">
            <a:extLst>
              <a:ext uri="{FF2B5EF4-FFF2-40B4-BE49-F238E27FC236}">
                <a16:creationId xmlns:a16="http://schemas.microsoft.com/office/drawing/2014/main" id="{7DF2CE7A-77BC-C057-9213-19CD731E470A}"/>
              </a:ext>
            </a:extLst>
          </p:cNvPr>
          <p:cNvGrpSpPr/>
          <p:nvPr/>
        </p:nvGrpSpPr>
        <p:grpSpPr>
          <a:xfrm>
            <a:off x="1124262" y="518861"/>
            <a:ext cx="6775553" cy="1817485"/>
            <a:chOff x="4571880" y="386308"/>
            <a:chExt cx="4203456" cy="2069893"/>
          </a:xfrm>
        </p:grpSpPr>
        <p:sp>
          <p:nvSpPr>
            <p:cNvPr id="21" name="Google Shape;766;p48">
              <a:extLst>
                <a:ext uri="{FF2B5EF4-FFF2-40B4-BE49-F238E27FC236}">
                  <a16:creationId xmlns:a16="http://schemas.microsoft.com/office/drawing/2014/main" id="{C87B69A9-D4F1-77ED-AB9C-317C3275C44E}"/>
                </a:ext>
              </a:extLst>
            </p:cNvPr>
            <p:cNvSpPr/>
            <p:nvPr/>
          </p:nvSpPr>
          <p:spPr>
            <a:xfrm rot="10800000">
              <a:off x="4649582" y="468313"/>
              <a:ext cx="4125754" cy="1987888"/>
            </a:xfrm>
            <a:prstGeom prst="roundRect">
              <a:avLst>
                <a:gd name="adj" fmla="val 50000"/>
              </a:avLst>
            </a:prstGeom>
            <a:solidFill>
              <a:srgbClr val="FD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767;p48">
              <a:extLst>
                <a:ext uri="{FF2B5EF4-FFF2-40B4-BE49-F238E27FC236}">
                  <a16:creationId xmlns:a16="http://schemas.microsoft.com/office/drawing/2014/main" id="{810C5913-C5F1-FFA0-2E1C-E40CEF38EBCB}"/>
                </a:ext>
              </a:extLst>
            </p:cNvPr>
            <p:cNvSpPr/>
            <p:nvPr/>
          </p:nvSpPr>
          <p:spPr>
            <a:xfrm rot="10800000">
              <a:off x="4571880" y="386308"/>
              <a:ext cx="4125900" cy="1987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EB9F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768;p48">
            <a:extLst>
              <a:ext uri="{FF2B5EF4-FFF2-40B4-BE49-F238E27FC236}">
                <a16:creationId xmlns:a16="http://schemas.microsoft.com/office/drawing/2014/main" id="{D2B067B9-BB17-0845-CD6F-BE1209930A99}"/>
              </a:ext>
            </a:extLst>
          </p:cNvPr>
          <p:cNvSpPr txBox="1">
            <a:spLocks/>
          </p:cNvSpPr>
          <p:nvPr/>
        </p:nvSpPr>
        <p:spPr>
          <a:xfrm>
            <a:off x="931360" y="2383360"/>
            <a:ext cx="6968456" cy="209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ek Malayalam"/>
              <a:buNone/>
              <a:defRPr sz="14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	A primeira verificação do efeito Doppler foi com ondas sonoras, em 1845, conduzida pelo cientista holandês 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Christophorus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Henricus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Diedericus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Buys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</a:t>
            </a:r>
            <a:r>
              <a:rPr kumimoji="0" lang="pt-BR" sz="2300" b="0" i="0" u="none" strike="noStrike" kern="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Ballot</a:t>
            </a: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 (1817-1890).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kumimoji="0" lang="pt-BR" sz="23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	Neste experimento antológico, um músico tocava uma nota num trem em movimento, enquanto dois conjuntos de músicos identificavam a nota que ouviam estando posicionados ao lado dos trilhos, sendo que de um grupo o trem se aproximava enquanto que do outro se afastava.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9FC2"/>
              </a:buClr>
              <a:buSzPts val="1400"/>
              <a:buFont typeface="Anek Malayalam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Amasis MT Pro Light" panose="02040304050005020304" pitchFamily="18" charset="0"/>
                <a:sym typeface="Anek Malayalam"/>
              </a:rPr>
              <a:t>(Fernandes et al. 2016, p. 2.)</a:t>
            </a:r>
          </a:p>
        </p:txBody>
      </p:sp>
      <p:sp>
        <p:nvSpPr>
          <p:cNvPr id="24" name="Google Shape;769;p48">
            <a:extLst>
              <a:ext uri="{FF2B5EF4-FFF2-40B4-BE49-F238E27FC236}">
                <a16:creationId xmlns:a16="http://schemas.microsoft.com/office/drawing/2014/main" id="{47001933-40BF-32DC-74E9-D4AC87EB8CEC}"/>
              </a:ext>
            </a:extLst>
          </p:cNvPr>
          <p:cNvSpPr txBox="1">
            <a:spLocks/>
          </p:cNvSpPr>
          <p:nvPr/>
        </p:nvSpPr>
        <p:spPr>
          <a:xfrm>
            <a:off x="1775568" y="730540"/>
            <a:ext cx="5598188" cy="141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Malayalam"/>
              <a:buNone/>
              <a:defRPr sz="3500" b="0" i="0" u="none" strike="noStrike" cap="non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3500"/>
              <a:buFont typeface="DM Serif Display"/>
              <a:buNone/>
              <a:tabLst/>
              <a:defRPr/>
            </a:pPr>
            <a:r>
              <a:rPr lang="pt-BR" sz="5000" b="0" i="0" u="none" strike="noStrike" baseline="0" dirty="0">
                <a:solidFill>
                  <a:schemeClr val="tx1"/>
                </a:solidFill>
                <a:latin typeface="Baguet Script" panose="00000500000000000000" pitchFamily="2" charset="0"/>
                <a:cs typeface="Times New Roman" panose="02020603050405020304" pitchFamily="18" charset="0"/>
              </a:rPr>
              <a:t>Verificação do Efeito Doppler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guet Script" panose="00000500000000000000" pitchFamily="2" charset="0"/>
              <a:sym typeface="DM Serif Display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22340EA-606A-A7AE-6702-5EE4D1828568}"/>
              </a:ext>
            </a:extLst>
          </p:cNvPr>
          <p:cNvSpPr txBox="1"/>
          <p:nvPr/>
        </p:nvSpPr>
        <p:spPr>
          <a:xfrm>
            <a:off x="8531963" y="5507981"/>
            <a:ext cx="279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masis MT Pro Light" panose="02040304050005020304" pitchFamily="18" charset="0"/>
              </a:rPr>
              <a:t>Fonte: </a:t>
            </a:r>
            <a:r>
              <a:rPr lang="es-ES" sz="1600" dirty="0">
                <a:effectLst/>
                <a:latin typeface="Amasis MT Pro Light" panose="02040304050005020304" pitchFamily="18" charset="0"/>
              </a:rPr>
              <a:t>Anales de Radiología México 2003;2: p. 103.</a:t>
            </a:r>
            <a:endParaRPr lang="pt-BR" sz="1600" dirty="0">
              <a:latin typeface="Amasis MT Pro Light" panose="02040304050005020304" pitchFamily="18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548731C-F91F-9268-2C64-E7F228D975AA}"/>
              </a:ext>
            </a:extLst>
          </p:cNvPr>
          <p:cNvSpPr txBox="1"/>
          <p:nvPr/>
        </p:nvSpPr>
        <p:spPr>
          <a:xfrm>
            <a:off x="8514930" y="801045"/>
            <a:ext cx="30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masis MT Pro Light" panose="02040304050005020304" pitchFamily="18" charset="0"/>
              </a:rPr>
              <a:t>Imagem: Experimento em uma estação ferroviária.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84EBD216-3B05-1C3F-A4EB-847D8BE5D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860" y="1375879"/>
            <a:ext cx="3058437" cy="4106242"/>
          </a:xfrm>
          <a:prstGeom prst="flowChartAlternateProcess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1084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FEB0D231-3441-4608-9728-38643474AFC7}">
  <we:reference id="wa104221182" version="3.3.0.0" store="pt-BR" storeType="OMEX"/>
  <we:alternateReferences>
    <we:reference id="WA104221182" version="3.3.0.0" store="WA104221182" storeType="OMEX"/>
  </we:alternateReferences>
  <we:properties>
    <we:property name="slideId" value="307"/>
    <we:property name="vid" value="&quot;https://www.youtube.com/watch?v=UsD4VCJRNYk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2899</Words>
  <Application>Microsoft Office PowerPoint</Application>
  <PresentationFormat>Widescreen</PresentationFormat>
  <Paragraphs>293</Paragraphs>
  <Slides>42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3" baseType="lpstr">
      <vt:lpstr>Amasis MT Pro Black</vt:lpstr>
      <vt:lpstr>Amasis MT Pro Light</vt:lpstr>
      <vt:lpstr>Anek Malayalam</vt:lpstr>
      <vt:lpstr>Arial</vt:lpstr>
      <vt:lpstr>Baguet Script</vt:lpstr>
      <vt:lpstr>Calibri</vt:lpstr>
      <vt:lpstr>Calibri Light</vt:lpstr>
      <vt:lpstr>Cambria Math</vt:lpstr>
      <vt:lpstr>DM Serif Display</vt:lpstr>
      <vt:lpstr>Merriweather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andrea gomes</dc:creator>
  <cp:lastModifiedBy>andrea gomes</cp:lastModifiedBy>
  <cp:revision>3</cp:revision>
  <dcterms:created xsi:type="dcterms:W3CDTF">2022-09-04T16:27:59Z</dcterms:created>
  <dcterms:modified xsi:type="dcterms:W3CDTF">2022-09-11T22:23:58Z</dcterms:modified>
</cp:coreProperties>
</file>